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  <p:sldMasterId id="2147483665" r:id="rId2"/>
  </p:sldMasterIdLst>
  <p:notesMasterIdLst>
    <p:notesMasterId r:id="rId15"/>
  </p:notesMasterIdLst>
  <p:sldIdLst>
    <p:sldId id="379" r:id="rId3"/>
    <p:sldId id="380" r:id="rId4"/>
    <p:sldId id="371" r:id="rId5"/>
    <p:sldId id="381" r:id="rId6"/>
    <p:sldId id="387" r:id="rId7"/>
    <p:sldId id="383" r:id="rId8"/>
    <p:sldId id="385" r:id="rId9"/>
    <p:sldId id="388" r:id="rId10"/>
    <p:sldId id="386" r:id="rId11"/>
    <p:sldId id="389" r:id="rId12"/>
    <p:sldId id="390" r:id="rId13"/>
    <p:sldId id="382" r:id="rId14"/>
  </p:sldIdLst>
  <p:sldSz cx="9144000" cy="6858000" type="screen4x3"/>
  <p:notesSz cx="9309100" cy="70231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12">
          <p15:clr>
            <a:srgbClr val="A4A3A4"/>
          </p15:clr>
        </p15:guide>
        <p15:guide id="2" pos="29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91" autoAdjust="0"/>
    <p:restoredTop sz="94639" autoAdjust="0"/>
  </p:normalViewPr>
  <p:slideViewPr>
    <p:cSldViewPr snapToGrid="0">
      <p:cViewPr varScale="1">
        <p:scale>
          <a:sx n="124" d="100"/>
          <a:sy n="124" d="100"/>
        </p:scale>
        <p:origin x="1200" y="9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212"/>
        <p:guide pos="293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ZEQUIEL CAMPOS PEREIRA" userId="2143ddba-2a8e-4695-9d22-67adfb340867" providerId="ADAL" clId="{30962396-8CFB-4AA3-BAF4-9FBE5E17A93F}"/>
    <pc:docChg chg="delSld modSld">
      <pc:chgData name="EZEQUIEL CAMPOS PEREIRA" userId="2143ddba-2a8e-4695-9d22-67adfb340867" providerId="ADAL" clId="{30962396-8CFB-4AA3-BAF4-9FBE5E17A93F}" dt="2023-03-30T13:46:41.721" v="21" actId="108"/>
      <pc:docMkLst>
        <pc:docMk/>
      </pc:docMkLst>
      <pc:sldChg chg="modSp mod">
        <pc:chgData name="EZEQUIEL CAMPOS PEREIRA" userId="2143ddba-2a8e-4695-9d22-67adfb340867" providerId="ADAL" clId="{30962396-8CFB-4AA3-BAF4-9FBE5E17A93F}" dt="2023-03-30T13:00:29.113" v="3" actId="6549"/>
        <pc:sldMkLst>
          <pc:docMk/>
          <pc:sldMk cId="0" sldId="256"/>
        </pc:sldMkLst>
        <pc:spChg chg="mod">
          <ac:chgData name="EZEQUIEL CAMPOS PEREIRA" userId="2143ddba-2a8e-4695-9d22-67adfb340867" providerId="ADAL" clId="{30962396-8CFB-4AA3-BAF4-9FBE5E17A93F}" dt="2023-03-30T13:00:29.113" v="3" actId="6549"/>
          <ac:spMkLst>
            <pc:docMk/>
            <pc:sldMk cId="0" sldId="256"/>
            <ac:spMk id="5238" creationId="{00000000-0000-0000-0000-000000000000}"/>
          </ac:spMkLst>
        </pc:spChg>
      </pc:sldChg>
      <pc:sldChg chg="modSp mod">
        <pc:chgData name="EZEQUIEL CAMPOS PEREIRA" userId="2143ddba-2a8e-4695-9d22-67adfb340867" providerId="ADAL" clId="{30962396-8CFB-4AA3-BAF4-9FBE5E17A93F}" dt="2023-03-30T13:46:41.721" v="21" actId="108"/>
        <pc:sldMkLst>
          <pc:docMk/>
          <pc:sldMk cId="4129302336" sldId="382"/>
        </pc:sldMkLst>
        <pc:spChg chg="mod">
          <ac:chgData name="EZEQUIEL CAMPOS PEREIRA" userId="2143ddba-2a8e-4695-9d22-67adfb340867" providerId="ADAL" clId="{30962396-8CFB-4AA3-BAF4-9FBE5E17A93F}" dt="2023-03-30T13:46:30.619" v="10" actId="20577"/>
          <ac:spMkLst>
            <pc:docMk/>
            <pc:sldMk cId="4129302336" sldId="382"/>
            <ac:spMk id="5344" creationId="{00000000-0000-0000-0000-000000000000}"/>
          </ac:spMkLst>
        </pc:spChg>
        <pc:spChg chg="mod">
          <ac:chgData name="EZEQUIEL CAMPOS PEREIRA" userId="2143ddba-2a8e-4695-9d22-67adfb340867" providerId="ADAL" clId="{30962396-8CFB-4AA3-BAF4-9FBE5E17A93F}" dt="2023-03-30T13:46:41.721" v="21" actId="108"/>
          <ac:spMkLst>
            <pc:docMk/>
            <pc:sldMk cId="4129302336" sldId="382"/>
            <ac:spMk id="5345" creationId="{00000000-0000-0000-0000-000000000000}"/>
          </ac:spMkLst>
        </pc:spChg>
      </pc:sldChg>
      <pc:sldChg chg="del">
        <pc:chgData name="EZEQUIEL CAMPOS PEREIRA" userId="2143ddba-2a8e-4695-9d22-67adfb340867" providerId="ADAL" clId="{30962396-8CFB-4AA3-BAF4-9FBE5E17A93F}" dt="2023-03-30T13:14:50.104" v="6" actId="2696"/>
        <pc:sldMkLst>
          <pc:docMk/>
          <pc:sldMk cId="2086101294" sldId="391"/>
        </pc:sldMkLst>
      </pc:sldChg>
    </pc:docChg>
  </pc:docChgLst>
</pc:chgInfo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" name="Google Shape;5125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40338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26" name="Google Shape;5126;n"/>
          <p:cNvSpPr txBox="1">
            <a:spLocks noGrp="1"/>
          </p:cNvSpPr>
          <p:nvPr>
            <p:ph type="dt" idx="10"/>
          </p:nvPr>
        </p:nvSpPr>
        <p:spPr>
          <a:xfrm>
            <a:off x="5273675" y="0"/>
            <a:ext cx="40338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27" name="Google Shape;5127;n"/>
          <p:cNvSpPr>
            <a:spLocks noGrp="1" noRot="1" noChangeAspect="1"/>
          </p:cNvSpPr>
          <p:nvPr>
            <p:ph type="sldImg" idx="3"/>
          </p:nvPr>
        </p:nvSpPr>
        <p:spPr>
          <a:xfrm>
            <a:off x="2898775" y="527050"/>
            <a:ext cx="3511500" cy="2633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28" name="Google Shape;5128;n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29" name="Google Shape;5129;n"/>
          <p:cNvSpPr txBox="1">
            <a:spLocks noGrp="1"/>
          </p:cNvSpPr>
          <p:nvPr>
            <p:ph type="ftr" idx="11"/>
          </p:nvPr>
        </p:nvSpPr>
        <p:spPr>
          <a:xfrm>
            <a:off x="0" y="6670675"/>
            <a:ext cx="40338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30" name="Google Shape;5130;n"/>
          <p:cNvSpPr txBox="1">
            <a:spLocks noGrp="1"/>
          </p:cNvSpPr>
          <p:nvPr>
            <p:ph type="sldNum" idx="12"/>
          </p:nvPr>
        </p:nvSpPr>
        <p:spPr>
          <a:xfrm>
            <a:off x="5273675" y="6670675"/>
            <a:ext cx="40338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613634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906155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306389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46657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2466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162002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483846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693298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9828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19651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612870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187726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0787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ítulo e conteúdo">
  <p:cSld name="2_Título e conteúdo">
    <p:spTree>
      <p:nvGrpSpPr>
        <p:cNvPr id="1" name="Shape 5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4" name="Google Shape;5144;p4"/>
          <p:cNvSpPr/>
          <p:nvPr/>
        </p:nvSpPr>
        <p:spPr>
          <a:xfrm>
            <a:off x="0" y="0"/>
            <a:ext cx="9144000" cy="6885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45" name="Google Shape;5145;p4"/>
          <p:cNvSpPr/>
          <p:nvPr/>
        </p:nvSpPr>
        <p:spPr>
          <a:xfrm>
            <a:off x="251520" y="1025352"/>
            <a:ext cx="8640900" cy="5643900"/>
          </a:xfrm>
          <a:prstGeom prst="snip2DiagRect">
            <a:avLst>
              <a:gd name="adj1" fmla="val 0"/>
              <a:gd name="adj2" fmla="val 5418"/>
            </a:avLst>
          </a:prstGeom>
          <a:solidFill>
            <a:schemeClr val="lt1"/>
          </a:solidFill>
          <a:ln w="952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46" name="Google Shape;5146;p4"/>
          <p:cNvSpPr/>
          <p:nvPr/>
        </p:nvSpPr>
        <p:spPr>
          <a:xfrm>
            <a:off x="0" y="0"/>
            <a:ext cx="9144000" cy="908700"/>
          </a:xfrm>
          <a:prstGeom prst="rect">
            <a:avLst/>
          </a:prstGeom>
          <a:blipFill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47" name="Google Shape;5147;p4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 Narrow"/>
              <a:buNone/>
              <a:defRPr sz="3200" b="1" i="0" u="none" strike="noStrike" cap="none">
                <a:solidFill>
                  <a:schemeClr val="lt1"/>
                </a:solidFill>
                <a:effectLst>
                  <a:outerShdw blurRad="50800" dist="63500" dir="2700000" algn="tl" rotWithShape="0">
                    <a:prstClr val="black">
                      <a:alpha val="80000"/>
                    </a:prstClr>
                  </a:outerShdw>
                </a:effectLst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48" name="Google Shape;5148;p4"/>
          <p:cNvSpPr txBox="1">
            <a:spLocks noGrp="1"/>
          </p:cNvSpPr>
          <p:nvPr>
            <p:ph type="body" idx="1"/>
          </p:nvPr>
        </p:nvSpPr>
        <p:spPr>
          <a:xfrm>
            <a:off x="457200" y="1745432"/>
            <a:ext cx="8291400" cy="46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49" name="Google Shape;5149;p4"/>
          <p:cNvSpPr txBox="1">
            <a:spLocks noGrp="1"/>
          </p:cNvSpPr>
          <p:nvPr>
            <p:ph type="body" idx="2"/>
          </p:nvPr>
        </p:nvSpPr>
        <p:spPr>
          <a:xfrm>
            <a:off x="468313" y="1062013"/>
            <a:ext cx="82803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just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 Narrow"/>
              <a:buNone/>
              <a:defRPr sz="2000" b="0" i="0"/>
            </a:lvl1pPr>
            <a:lvl2pPr marL="91440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2pPr>
            <a:lvl3pPr marL="137160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 b="1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 b="1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5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03" name="Google Shape;5203;p14"/>
          <p:cNvPicPr preferRelativeResize="0"/>
          <p:nvPr/>
        </p:nvPicPr>
        <p:blipFill rotWithShape="1">
          <a:blip r:embed="rId2" cstate="email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204" name="Google Shape;5204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05" name="Google Shape;5205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206" name="Google Shape;5206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07" name="Google Shape;5207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08" name="Google Shape;5208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>
  <p:cSld name="Título e conteúdo">
    <p:spTree>
      <p:nvGrpSpPr>
        <p:cNvPr id="1" name="Shape 5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0" name="Google Shape;5210;p15"/>
          <p:cNvSpPr txBox="1">
            <a:spLocks noGrp="1"/>
          </p:cNvSpPr>
          <p:nvPr>
            <p:ph type="title"/>
          </p:nvPr>
        </p:nvSpPr>
        <p:spPr>
          <a:xfrm>
            <a:off x="1691680" y="274638"/>
            <a:ext cx="6984900" cy="8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1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11" name="Google Shape;5211;p15"/>
          <p:cNvSpPr txBox="1">
            <a:spLocks noGrp="1"/>
          </p:cNvSpPr>
          <p:nvPr>
            <p:ph type="body" idx="1"/>
          </p:nvPr>
        </p:nvSpPr>
        <p:spPr>
          <a:xfrm>
            <a:off x="457200" y="1988840"/>
            <a:ext cx="8229600" cy="41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12" name="Google Shape;5212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13" name="Google Shape;5213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14" name="Google Shape;5214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5215" name="Google Shape;5215;p15"/>
          <p:cNvSpPr txBox="1">
            <a:spLocks noGrp="1"/>
          </p:cNvSpPr>
          <p:nvPr>
            <p:ph type="body" idx="2"/>
          </p:nvPr>
        </p:nvSpPr>
        <p:spPr>
          <a:xfrm>
            <a:off x="468313" y="1412776"/>
            <a:ext cx="8207400" cy="5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just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✔"/>
              <a:defRPr sz="1800" b="0"/>
            </a:lvl1pPr>
            <a:lvl2pPr marL="91440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2pPr>
            <a:lvl3pPr marL="137160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 b="1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 b="1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ítulo e conteúdo">
  <p:cSld name="1_Título e conteúdo">
    <p:spTree>
      <p:nvGrpSpPr>
        <p:cNvPr id="1" name="Shape 5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7" name="Google Shape;5217;p16"/>
          <p:cNvSpPr/>
          <p:nvPr/>
        </p:nvSpPr>
        <p:spPr>
          <a:xfrm>
            <a:off x="498608" y="2132856"/>
            <a:ext cx="8208900" cy="4104600"/>
          </a:xfrm>
          <a:prstGeom prst="roundRect">
            <a:avLst>
              <a:gd name="adj" fmla="val 10665"/>
            </a:avLst>
          </a:prstGeom>
          <a:solidFill>
            <a:schemeClr val="lt1"/>
          </a:solidFill>
          <a:ln w="381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8" name="Google Shape;5218;p16"/>
          <p:cNvSpPr txBox="1">
            <a:spLocks noGrp="1"/>
          </p:cNvSpPr>
          <p:nvPr>
            <p:ph type="title"/>
          </p:nvPr>
        </p:nvSpPr>
        <p:spPr>
          <a:xfrm>
            <a:off x="1691680" y="274638"/>
            <a:ext cx="6984900" cy="8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1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19" name="Google Shape;5219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0" name="Google Shape;5220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1" name="Google Shape;5221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5222" name="Google Shape;5222;p16"/>
          <p:cNvSpPr txBox="1">
            <a:spLocks noGrp="1"/>
          </p:cNvSpPr>
          <p:nvPr>
            <p:ph type="body" idx="1"/>
          </p:nvPr>
        </p:nvSpPr>
        <p:spPr>
          <a:xfrm>
            <a:off x="468313" y="1412776"/>
            <a:ext cx="8207400" cy="5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just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✔"/>
              <a:defRPr sz="1800" b="0"/>
            </a:lvl1pPr>
            <a:lvl2pPr marL="91440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2pPr>
            <a:lvl3pPr marL="137160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 b="1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 b="1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5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4" name="Google Shape;5224;p17"/>
          <p:cNvSpPr txBox="1">
            <a:spLocks noGrp="1"/>
          </p:cNvSpPr>
          <p:nvPr>
            <p:ph type="title"/>
          </p:nvPr>
        </p:nvSpPr>
        <p:spPr>
          <a:xfrm>
            <a:off x="1691680" y="274638"/>
            <a:ext cx="69951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25" name="Google Shape;5225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6" name="Google Shape;5226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7" name="Google Shape;5227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5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9" name="Google Shape;5229;p18"/>
          <p:cNvSpPr/>
          <p:nvPr/>
        </p:nvSpPr>
        <p:spPr>
          <a:xfrm>
            <a:off x="0" y="0"/>
            <a:ext cx="9144000" cy="6885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0" name="Google Shape;5230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31" name="Google Shape;5231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32" name="Google Shape;5232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>
  <p:cSld name="Cabeçalho da Seção">
    <p:spTree>
      <p:nvGrpSpPr>
        <p:cNvPr id="1" name="Shape 5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1" name="Google Shape;5151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666200" cy="1362000"/>
          </a:xfrm>
          <a:prstGeom prst="rect">
            <a:avLst/>
          </a:prstGeom>
          <a:blipFill rotWithShape="1">
            <a:blip r:embed="rId2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540000" tIns="45700" rIns="540000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 Narrow"/>
              <a:buNone/>
              <a:defRPr sz="3600" b="1" i="0" u="none" strike="noStrike" cap="none">
                <a:solidFill>
                  <a:schemeClr val="lt1"/>
                </a:solidFill>
                <a:effectLst>
                  <a:outerShdw blurRad="50800" dist="63500" dir="2700000" algn="tl" rotWithShape="0">
                    <a:prstClr val="black">
                      <a:alpha val="87000"/>
                    </a:prstClr>
                  </a:outerShdw>
                </a:effectLst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52" name="Google Shape;5152;p5"/>
          <p:cNvSpPr txBox="1">
            <a:spLocks noGrp="1"/>
          </p:cNvSpPr>
          <p:nvPr>
            <p:ph type="body" idx="1"/>
          </p:nvPr>
        </p:nvSpPr>
        <p:spPr>
          <a:xfrm>
            <a:off x="1835696" y="2906713"/>
            <a:ext cx="6552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91440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153" name="Google Shape;5153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54" name="Google Shape;5154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55" name="Google Shape;5155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>
  <p:cSld name="Título e conteúdo">
    <p:spTree>
      <p:nvGrpSpPr>
        <p:cNvPr id="1" name="Shape 5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7" name="Google Shape;5157;p6"/>
          <p:cNvSpPr/>
          <p:nvPr/>
        </p:nvSpPr>
        <p:spPr>
          <a:xfrm>
            <a:off x="0" y="947084"/>
            <a:ext cx="9144000" cy="5938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58" name="Google Shape;5158;p6"/>
          <p:cNvSpPr txBox="1">
            <a:spLocks noGrp="1"/>
          </p:cNvSpPr>
          <p:nvPr>
            <p:ph type="title"/>
          </p:nvPr>
        </p:nvSpPr>
        <p:spPr>
          <a:xfrm>
            <a:off x="313184" y="227085"/>
            <a:ext cx="8579400" cy="720000"/>
          </a:xfrm>
          <a:prstGeom prst="rect">
            <a:avLst/>
          </a:prstGeom>
          <a:blipFill rotWithShape="1">
            <a:blip r:embed="rId2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 Narrow"/>
              <a:buNone/>
              <a:defRPr sz="3600" b="1" i="0" u="none" strike="noStrike" cap="none">
                <a:solidFill>
                  <a:schemeClr val="lt1"/>
                </a:solidFill>
                <a:effectLst>
                  <a:outerShdw blurRad="50800" dist="63500" dir="2700000" algn="tl" rotWithShape="0">
                    <a:prstClr val="black">
                      <a:alpha val="80000"/>
                    </a:prstClr>
                  </a:outerShdw>
                </a:effectLst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59" name="Google Shape;5159;p6"/>
          <p:cNvSpPr txBox="1">
            <a:spLocks noGrp="1"/>
          </p:cNvSpPr>
          <p:nvPr>
            <p:ph type="body" idx="1"/>
          </p:nvPr>
        </p:nvSpPr>
        <p:spPr>
          <a:xfrm>
            <a:off x="457200" y="1850141"/>
            <a:ext cx="8291400" cy="45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60" name="Google Shape;5160;p6"/>
          <p:cNvSpPr txBox="1">
            <a:spLocks noGrp="1"/>
          </p:cNvSpPr>
          <p:nvPr>
            <p:ph type="body" idx="2"/>
          </p:nvPr>
        </p:nvSpPr>
        <p:spPr>
          <a:xfrm>
            <a:off x="468313" y="1124744"/>
            <a:ext cx="82803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just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Narrow"/>
              <a:buNone/>
              <a:defRPr sz="2400" b="0" i="0"/>
            </a:lvl1pPr>
            <a:lvl2pPr marL="91440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2pPr>
            <a:lvl3pPr marL="137160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 b="1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 b="1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ítulo e conteúdo">
  <p:cSld name="4_Título e conteúdo">
    <p:spTree>
      <p:nvGrpSpPr>
        <p:cNvPr id="1" name="Shape 5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62" name="Google Shape;5162;p7"/>
          <p:cNvPicPr preferRelativeResize="0"/>
          <p:nvPr/>
        </p:nvPicPr>
        <p:blipFill rotWithShape="1">
          <a:blip r:embed="rId2" cstate="email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63" name="Google Shape;5163;p7"/>
          <p:cNvSpPr/>
          <p:nvPr/>
        </p:nvSpPr>
        <p:spPr>
          <a:xfrm>
            <a:off x="0" y="947084"/>
            <a:ext cx="9144000" cy="5938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64" name="Google Shape;5164;p7"/>
          <p:cNvSpPr txBox="1">
            <a:spLocks noGrp="1"/>
          </p:cNvSpPr>
          <p:nvPr>
            <p:ph type="title"/>
          </p:nvPr>
        </p:nvSpPr>
        <p:spPr>
          <a:xfrm>
            <a:off x="313184" y="227085"/>
            <a:ext cx="8579400" cy="720000"/>
          </a:xfrm>
          <a:prstGeom prst="rect">
            <a:avLst/>
          </a:prstGeom>
          <a:blipFill rotWithShape="1">
            <a:blip r:embed="rId3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 Narrow"/>
              <a:buNone/>
              <a:defRPr sz="3600" b="1" i="0" u="none" strike="noStrike" cap="none">
                <a:solidFill>
                  <a:schemeClr val="lt1"/>
                </a:solidFill>
                <a:effectLst>
                  <a:outerShdw blurRad="50800" dist="63500" dir="2700000" algn="tl" rotWithShape="0">
                    <a:prstClr val="black">
                      <a:alpha val="80000"/>
                    </a:prstClr>
                  </a:outerShdw>
                </a:effectLst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65" name="Google Shape;5165;p7"/>
          <p:cNvSpPr txBox="1">
            <a:spLocks noGrp="1"/>
          </p:cNvSpPr>
          <p:nvPr>
            <p:ph type="body" idx="1"/>
          </p:nvPr>
        </p:nvSpPr>
        <p:spPr>
          <a:xfrm>
            <a:off x="457200" y="1850141"/>
            <a:ext cx="8291400" cy="45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66" name="Google Shape;5166;p7"/>
          <p:cNvSpPr txBox="1">
            <a:spLocks noGrp="1"/>
          </p:cNvSpPr>
          <p:nvPr>
            <p:ph type="body" idx="2"/>
          </p:nvPr>
        </p:nvSpPr>
        <p:spPr>
          <a:xfrm>
            <a:off x="468313" y="1124744"/>
            <a:ext cx="82803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just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Narrow"/>
              <a:buNone/>
              <a:defRPr sz="2400" b="0" i="0"/>
            </a:lvl1pPr>
            <a:lvl2pPr marL="91440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2pPr>
            <a:lvl3pPr marL="137160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 b="1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 b="1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Personalizado">
  <p:cSld name="Layout Personalizado">
    <p:spTree>
      <p:nvGrpSpPr>
        <p:cNvPr id="1" name="Shape 5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8" name="Google Shape;5168;p8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 Narrow"/>
              <a:buNone/>
              <a:defRPr sz="28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5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0" name="Google Shape;5170;p9"/>
          <p:cNvSpPr txBox="1">
            <a:spLocks noGrp="1"/>
          </p:cNvSpPr>
          <p:nvPr>
            <p:ph type="title"/>
          </p:nvPr>
        </p:nvSpPr>
        <p:spPr>
          <a:xfrm>
            <a:off x="1691680" y="274638"/>
            <a:ext cx="69951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 Narrow"/>
              <a:buNone/>
              <a:defRPr sz="28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71" name="Google Shape;5171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72" name="Google Shape;5172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73" name="Google Shape;5173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Em branco" type="blank">
  <p:cSld name="BLANK">
    <p:spTree>
      <p:nvGrpSpPr>
        <p:cNvPr id="1" name="Shape 5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5" name="Google Shape;517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76" name="Google Shape;517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77" name="Google Shape;517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>
  <p:cSld name="Em branco">
    <p:spTree>
      <p:nvGrpSpPr>
        <p:cNvPr id="1" name="Shape 5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9" name="Google Shape;5179;p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80" name="Google Shape;5180;p11"/>
          <p:cNvSpPr/>
          <p:nvPr/>
        </p:nvSpPr>
        <p:spPr>
          <a:xfrm>
            <a:off x="323528" y="260648"/>
            <a:ext cx="8496900" cy="6336600"/>
          </a:xfrm>
          <a:prstGeom prst="snip2DiagRect">
            <a:avLst>
              <a:gd name="adj1" fmla="val 0"/>
              <a:gd name="adj2" fmla="val 8985"/>
            </a:avLst>
          </a:prstGeom>
          <a:solidFill>
            <a:schemeClr val="lt1"/>
          </a:solidFill>
          <a:ln w="952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5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3" name="Google Shape;5193;p13"/>
          <p:cNvPicPr preferRelativeResize="0"/>
          <p:nvPr/>
        </p:nvPicPr>
        <p:blipFill rotWithShape="1">
          <a:blip r:embed="rId2" cstate="email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94" name="Google Shape;5194;p1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95" name="Google Shape;5195;p1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1pPr>
            <a:lvl2pPr lvl="1" algn="ctr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5pPr>
            <a:lvl6pPr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196" name="Google Shape;5196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97" name="Google Shape;5197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98" name="Google Shape;5198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grpSp>
        <p:nvGrpSpPr>
          <p:cNvPr id="5199" name="Google Shape;5199;p13"/>
          <p:cNvGrpSpPr/>
          <p:nvPr/>
        </p:nvGrpSpPr>
        <p:grpSpPr>
          <a:xfrm>
            <a:off x="4067944" y="4005064"/>
            <a:ext cx="1296000" cy="392700"/>
            <a:chOff x="3920753" y="5536282"/>
            <a:chExt cx="1296000" cy="392700"/>
          </a:xfrm>
        </p:grpSpPr>
        <p:sp>
          <p:nvSpPr>
            <p:cNvPr id="5200" name="Google Shape;5200;p13"/>
            <p:cNvSpPr/>
            <p:nvPr/>
          </p:nvSpPr>
          <p:spPr>
            <a:xfrm>
              <a:off x="3920753" y="5536282"/>
              <a:ext cx="1296000" cy="3927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5201" name="Google Shape;5201;p13"/>
            <p:cNvPicPr preferRelativeResize="0"/>
            <p:nvPr/>
          </p:nvPicPr>
          <p:blipFill rotWithShape="1">
            <a:blip r:embed="rId3" cstate="email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064769" y="5553251"/>
              <a:ext cx="1008112" cy="35671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11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8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2" name="Google Shape;5132;p1"/>
          <p:cNvPicPr preferRelativeResize="0"/>
          <p:nvPr/>
        </p:nvPicPr>
        <p:blipFill rotWithShape="1">
          <a:blip r:embed="rId10" cstate="email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blipFill rotWithShape="1">
            <a:blip r:embed="rId11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</p:pic>
      <p:sp>
        <p:nvSpPr>
          <p:cNvPr id="5133" name="Google Shape;5133;p1"/>
          <p:cNvSpPr txBox="1">
            <a:spLocks noGrp="1"/>
          </p:cNvSpPr>
          <p:nvPr>
            <p:ph type="body" idx="1"/>
          </p:nvPr>
        </p:nvSpPr>
        <p:spPr>
          <a:xfrm>
            <a:off x="457200" y="1484784"/>
            <a:ext cx="8229600" cy="46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371600" marR="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28800" marR="0" lvl="3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286000" marR="0" lvl="4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2" name="Google Shape;5182;p12"/>
          <p:cNvSpPr/>
          <p:nvPr/>
        </p:nvSpPr>
        <p:spPr>
          <a:xfrm>
            <a:off x="0" y="6705384"/>
            <a:ext cx="9144000" cy="180000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183" name="Google Shape;5183;p12"/>
          <p:cNvPicPr preferRelativeResize="0"/>
          <p:nvPr/>
        </p:nvPicPr>
        <p:blipFill rotWithShape="1">
          <a:blip r:embed="rId8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8568" cy="176400"/>
          </a:xfrm>
          <a:prstGeom prst="rect">
            <a:avLst/>
          </a:prstGeom>
          <a:noFill/>
          <a:ln>
            <a:noFill/>
          </a:ln>
        </p:spPr>
      </p:pic>
      <p:sp>
        <p:nvSpPr>
          <p:cNvPr id="5184" name="Google Shape;5184;p12"/>
          <p:cNvSpPr txBox="1">
            <a:spLocks noGrp="1"/>
          </p:cNvSpPr>
          <p:nvPr>
            <p:ph type="body" idx="1"/>
          </p:nvPr>
        </p:nvSpPr>
        <p:spPr>
          <a:xfrm>
            <a:off x="457200" y="1484784"/>
            <a:ext cx="8229600" cy="46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85" name="Google Shape;5185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86" name="Google Shape;5186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87" name="Google Shape;5187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5188" name="Google Shape;5188;p12"/>
          <p:cNvSpPr/>
          <p:nvPr/>
        </p:nvSpPr>
        <p:spPr>
          <a:xfrm>
            <a:off x="701824" y="176400"/>
            <a:ext cx="8442300" cy="1092300"/>
          </a:xfrm>
          <a:prstGeom prst="rect">
            <a:avLst/>
          </a:prstGeom>
          <a:solidFill>
            <a:srgbClr val="EAF1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189" name="Google Shape;5189;p12"/>
          <p:cNvGrpSpPr/>
          <p:nvPr/>
        </p:nvGrpSpPr>
        <p:grpSpPr>
          <a:xfrm>
            <a:off x="-118839" y="0"/>
            <a:ext cx="1584176" cy="1268760"/>
            <a:chOff x="-108520" y="0"/>
            <a:chExt cx="1584176" cy="1268760"/>
          </a:xfrm>
        </p:grpSpPr>
        <p:pic>
          <p:nvPicPr>
            <p:cNvPr id="5190" name="Google Shape;5190;p12"/>
            <p:cNvPicPr preferRelativeResize="0"/>
            <p:nvPr/>
          </p:nvPicPr>
          <p:blipFill rotWithShape="1">
            <a:blip r:embed="rId8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0"/>
              <a:ext cx="1403648" cy="12687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91" name="Google Shape;5191;p12"/>
            <p:cNvPicPr preferRelativeResize="0"/>
            <p:nvPr/>
          </p:nvPicPr>
          <p:blipFill rotWithShape="1">
            <a:blip r:embed="rId9" cstate="email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08520" y="216024"/>
              <a:ext cx="1584176" cy="83671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01/2022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300" y="1124744"/>
            <a:ext cx="3479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 err="1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MIB15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 13/01/2022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 2.091 kWh/mês   5.521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FECHAR: </a:t>
            </a:r>
            <a:r>
              <a:rPr lang="pt-BR" sz="1600" dirty="0"/>
              <a:t>275581</a:t>
            </a:r>
            <a:r>
              <a:rPr lang="pt-BR" sz="1600" b="1" dirty="0"/>
              <a:t>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ABRIR: </a:t>
            </a:r>
            <a:r>
              <a:rPr lang="pt-BR" sz="1600" dirty="0"/>
              <a:t>347457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b="1" dirty="0"/>
              <a:t>Descrição</a:t>
            </a:r>
            <a:r>
              <a:rPr lang="pt-BR" sz="1600" dirty="0"/>
              <a:t>: manobra reduz em </a:t>
            </a:r>
            <a:r>
              <a:rPr lang="pt-BR" sz="1600" b="1" dirty="0"/>
              <a:t>8,55 km</a:t>
            </a:r>
            <a:r>
              <a:rPr lang="pt-BR" sz="1600" dirty="0"/>
              <a:t> o acesso à SE de 11% da carga do alimentador (117 clientes de BT e 500 rurais). </a:t>
            </a:r>
          </a:p>
        </p:txBody>
      </p:sp>
      <p:sp>
        <p:nvSpPr>
          <p:cNvPr id="5" name="Retângulo 4"/>
          <p:cNvSpPr/>
          <p:nvPr/>
        </p:nvSpPr>
        <p:spPr>
          <a:xfrm>
            <a:off x="3307872" y="3275112"/>
            <a:ext cx="11079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	</a:t>
            </a:r>
          </a:p>
        </p:txBody>
      </p:sp>
      <p:sp>
        <p:nvSpPr>
          <p:cNvPr id="2" name="Retângulo 1"/>
          <p:cNvSpPr/>
          <p:nvPr/>
        </p:nvSpPr>
        <p:spPr>
          <a:xfrm>
            <a:off x="4206355" y="3275112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  </a:t>
            </a:r>
          </a:p>
        </p:txBody>
      </p:sp>
      <p:pic>
        <p:nvPicPr>
          <p:cNvPr id="6" name="Imagem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3073" y="1124744"/>
            <a:ext cx="5059511" cy="5555456"/>
          </a:xfrm>
          <a:prstGeom prst="rect">
            <a:avLst/>
          </a:prstGeom>
        </p:spPr>
      </p:pic>
      <p:sp>
        <p:nvSpPr>
          <p:cNvPr id="4" name="Forma livre 3"/>
          <p:cNvSpPr/>
          <p:nvPr/>
        </p:nvSpPr>
        <p:spPr>
          <a:xfrm>
            <a:off x="4685211" y="1489166"/>
            <a:ext cx="3587932" cy="4807131"/>
          </a:xfrm>
          <a:custGeom>
            <a:avLst/>
            <a:gdLst>
              <a:gd name="connsiteX0" fmla="*/ 104503 w 3587932"/>
              <a:gd name="connsiteY0" fmla="*/ 0 h 4807131"/>
              <a:gd name="connsiteX1" fmla="*/ 0 w 3587932"/>
              <a:gd name="connsiteY1" fmla="*/ 69668 h 4807131"/>
              <a:gd name="connsiteX2" fmla="*/ 52252 w 3587932"/>
              <a:gd name="connsiteY2" fmla="*/ 174171 h 4807131"/>
              <a:gd name="connsiteX3" fmla="*/ 121920 w 3587932"/>
              <a:gd name="connsiteY3" fmla="*/ 269965 h 4807131"/>
              <a:gd name="connsiteX4" fmla="*/ 182880 w 3587932"/>
              <a:gd name="connsiteY4" fmla="*/ 348343 h 4807131"/>
              <a:gd name="connsiteX5" fmla="*/ 313509 w 3587932"/>
              <a:gd name="connsiteY5" fmla="*/ 374468 h 4807131"/>
              <a:gd name="connsiteX6" fmla="*/ 339635 w 3587932"/>
              <a:gd name="connsiteY6" fmla="*/ 374468 h 4807131"/>
              <a:gd name="connsiteX7" fmla="*/ 313509 w 3587932"/>
              <a:gd name="connsiteY7" fmla="*/ 418011 h 4807131"/>
              <a:gd name="connsiteX8" fmla="*/ 426720 w 3587932"/>
              <a:gd name="connsiteY8" fmla="*/ 470263 h 4807131"/>
              <a:gd name="connsiteX9" fmla="*/ 478972 w 3587932"/>
              <a:gd name="connsiteY9" fmla="*/ 444137 h 4807131"/>
              <a:gd name="connsiteX10" fmla="*/ 557349 w 3587932"/>
              <a:gd name="connsiteY10" fmla="*/ 452845 h 4807131"/>
              <a:gd name="connsiteX11" fmla="*/ 600892 w 3587932"/>
              <a:gd name="connsiteY11" fmla="*/ 418011 h 4807131"/>
              <a:gd name="connsiteX12" fmla="*/ 862149 w 3587932"/>
              <a:gd name="connsiteY12" fmla="*/ 1097280 h 4807131"/>
              <a:gd name="connsiteX13" fmla="*/ 931818 w 3587932"/>
              <a:gd name="connsiteY13" fmla="*/ 1193074 h 4807131"/>
              <a:gd name="connsiteX14" fmla="*/ 1175658 w 3587932"/>
              <a:gd name="connsiteY14" fmla="*/ 1489165 h 4807131"/>
              <a:gd name="connsiteX15" fmla="*/ 1375955 w 3587932"/>
              <a:gd name="connsiteY15" fmla="*/ 1820091 h 4807131"/>
              <a:gd name="connsiteX16" fmla="*/ 1471749 w 3587932"/>
              <a:gd name="connsiteY16" fmla="*/ 2142308 h 4807131"/>
              <a:gd name="connsiteX17" fmla="*/ 1628503 w 3587932"/>
              <a:gd name="connsiteY17" fmla="*/ 2569028 h 4807131"/>
              <a:gd name="connsiteX18" fmla="*/ 1654629 w 3587932"/>
              <a:gd name="connsiteY18" fmla="*/ 2690948 h 4807131"/>
              <a:gd name="connsiteX19" fmla="*/ 1628503 w 3587932"/>
              <a:gd name="connsiteY19" fmla="*/ 2743200 h 4807131"/>
              <a:gd name="connsiteX20" fmla="*/ 1863635 w 3587932"/>
              <a:gd name="connsiteY20" fmla="*/ 2943497 h 4807131"/>
              <a:gd name="connsiteX21" fmla="*/ 1907178 w 3587932"/>
              <a:gd name="connsiteY21" fmla="*/ 3117668 h 4807131"/>
              <a:gd name="connsiteX22" fmla="*/ 1950720 w 3587932"/>
              <a:gd name="connsiteY22" fmla="*/ 3204754 h 4807131"/>
              <a:gd name="connsiteX23" fmla="*/ 2159726 w 3587932"/>
              <a:gd name="connsiteY23" fmla="*/ 3439885 h 4807131"/>
              <a:gd name="connsiteX24" fmla="*/ 2978332 w 3587932"/>
              <a:gd name="connsiteY24" fmla="*/ 3744685 h 4807131"/>
              <a:gd name="connsiteX25" fmla="*/ 3587932 w 3587932"/>
              <a:gd name="connsiteY25" fmla="*/ 4005943 h 4807131"/>
              <a:gd name="connsiteX26" fmla="*/ 3448595 w 3587932"/>
              <a:gd name="connsiteY26" fmla="*/ 4197531 h 4807131"/>
              <a:gd name="connsiteX27" fmla="*/ 3326675 w 3587932"/>
              <a:gd name="connsiteY27" fmla="*/ 4380411 h 4807131"/>
              <a:gd name="connsiteX28" fmla="*/ 3178629 w 3587932"/>
              <a:gd name="connsiteY28" fmla="*/ 4467497 h 4807131"/>
              <a:gd name="connsiteX29" fmla="*/ 3056709 w 3587932"/>
              <a:gd name="connsiteY29" fmla="*/ 4545874 h 4807131"/>
              <a:gd name="connsiteX30" fmla="*/ 2908663 w 3587932"/>
              <a:gd name="connsiteY30" fmla="*/ 4554583 h 4807131"/>
              <a:gd name="connsiteX31" fmla="*/ 2656115 w 3587932"/>
              <a:gd name="connsiteY31" fmla="*/ 4632960 h 4807131"/>
              <a:gd name="connsiteX32" fmla="*/ 2481943 w 3587932"/>
              <a:gd name="connsiteY32" fmla="*/ 4711337 h 4807131"/>
              <a:gd name="connsiteX33" fmla="*/ 2246812 w 3587932"/>
              <a:gd name="connsiteY33" fmla="*/ 4789714 h 4807131"/>
              <a:gd name="connsiteX34" fmla="*/ 2063932 w 3587932"/>
              <a:gd name="connsiteY34" fmla="*/ 4807131 h 4807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3587932" h="4807131">
                <a:moveTo>
                  <a:pt x="104503" y="0"/>
                </a:moveTo>
                <a:lnTo>
                  <a:pt x="0" y="69668"/>
                </a:lnTo>
                <a:lnTo>
                  <a:pt x="52252" y="174171"/>
                </a:lnTo>
                <a:lnTo>
                  <a:pt x="121920" y="269965"/>
                </a:lnTo>
                <a:lnTo>
                  <a:pt x="182880" y="348343"/>
                </a:lnTo>
                <a:lnTo>
                  <a:pt x="313509" y="374468"/>
                </a:lnTo>
                <a:lnTo>
                  <a:pt x="339635" y="374468"/>
                </a:lnTo>
                <a:lnTo>
                  <a:pt x="313509" y="418011"/>
                </a:lnTo>
                <a:lnTo>
                  <a:pt x="426720" y="470263"/>
                </a:lnTo>
                <a:lnTo>
                  <a:pt x="478972" y="444137"/>
                </a:lnTo>
                <a:lnTo>
                  <a:pt x="557349" y="452845"/>
                </a:lnTo>
                <a:lnTo>
                  <a:pt x="600892" y="418011"/>
                </a:lnTo>
                <a:lnTo>
                  <a:pt x="862149" y="1097280"/>
                </a:lnTo>
                <a:lnTo>
                  <a:pt x="931818" y="1193074"/>
                </a:lnTo>
                <a:lnTo>
                  <a:pt x="1175658" y="1489165"/>
                </a:lnTo>
                <a:lnTo>
                  <a:pt x="1375955" y="1820091"/>
                </a:lnTo>
                <a:lnTo>
                  <a:pt x="1471749" y="2142308"/>
                </a:lnTo>
                <a:lnTo>
                  <a:pt x="1628503" y="2569028"/>
                </a:lnTo>
                <a:lnTo>
                  <a:pt x="1654629" y="2690948"/>
                </a:lnTo>
                <a:lnTo>
                  <a:pt x="1628503" y="2743200"/>
                </a:lnTo>
                <a:lnTo>
                  <a:pt x="1863635" y="2943497"/>
                </a:lnTo>
                <a:lnTo>
                  <a:pt x="1907178" y="3117668"/>
                </a:lnTo>
                <a:lnTo>
                  <a:pt x="1950720" y="3204754"/>
                </a:lnTo>
                <a:lnTo>
                  <a:pt x="2159726" y="3439885"/>
                </a:lnTo>
                <a:lnTo>
                  <a:pt x="2978332" y="3744685"/>
                </a:lnTo>
                <a:lnTo>
                  <a:pt x="3587932" y="4005943"/>
                </a:lnTo>
                <a:lnTo>
                  <a:pt x="3448595" y="4197531"/>
                </a:lnTo>
                <a:lnTo>
                  <a:pt x="3326675" y="4380411"/>
                </a:lnTo>
                <a:lnTo>
                  <a:pt x="3178629" y="4467497"/>
                </a:lnTo>
                <a:lnTo>
                  <a:pt x="3056709" y="4545874"/>
                </a:lnTo>
                <a:lnTo>
                  <a:pt x="2908663" y="4554583"/>
                </a:lnTo>
                <a:lnTo>
                  <a:pt x="2656115" y="4632960"/>
                </a:lnTo>
                <a:lnTo>
                  <a:pt x="2481943" y="4711337"/>
                </a:lnTo>
                <a:lnTo>
                  <a:pt x="2246812" y="4789714"/>
                </a:lnTo>
                <a:lnTo>
                  <a:pt x="2063932" y="4807131"/>
                </a:ln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Forma livre 6"/>
          <p:cNvSpPr/>
          <p:nvPr/>
        </p:nvSpPr>
        <p:spPr>
          <a:xfrm>
            <a:off x="4685211" y="1489166"/>
            <a:ext cx="1645920" cy="3579223"/>
          </a:xfrm>
          <a:custGeom>
            <a:avLst/>
            <a:gdLst>
              <a:gd name="connsiteX0" fmla="*/ 78378 w 1645920"/>
              <a:gd name="connsiteY0" fmla="*/ 0 h 3579223"/>
              <a:gd name="connsiteX1" fmla="*/ 0 w 1645920"/>
              <a:gd name="connsiteY1" fmla="*/ 60960 h 3579223"/>
              <a:gd name="connsiteX2" fmla="*/ 139338 w 1645920"/>
              <a:gd name="connsiteY2" fmla="*/ 304800 h 3579223"/>
              <a:gd name="connsiteX3" fmla="*/ 182880 w 1645920"/>
              <a:gd name="connsiteY3" fmla="*/ 348343 h 3579223"/>
              <a:gd name="connsiteX4" fmla="*/ 339635 w 1645920"/>
              <a:gd name="connsiteY4" fmla="*/ 365760 h 3579223"/>
              <a:gd name="connsiteX5" fmla="*/ 313509 w 1645920"/>
              <a:gd name="connsiteY5" fmla="*/ 400594 h 3579223"/>
              <a:gd name="connsiteX6" fmla="*/ 418012 w 1645920"/>
              <a:gd name="connsiteY6" fmla="*/ 470263 h 3579223"/>
              <a:gd name="connsiteX7" fmla="*/ 539932 w 1645920"/>
              <a:gd name="connsiteY7" fmla="*/ 444137 h 3579223"/>
              <a:gd name="connsiteX8" fmla="*/ 618309 w 1645920"/>
              <a:gd name="connsiteY8" fmla="*/ 418011 h 3579223"/>
              <a:gd name="connsiteX9" fmla="*/ 853440 w 1645920"/>
              <a:gd name="connsiteY9" fmla="*/ 1053737 h 3579223"/>
              <a:gd name="connsiteX10" fmla="*/ 870858 w 1645920"/>
              <a:gd name="connsiteY10" fmla="*/ 1132114 h 3579223"/>
              <a:gd name="connsiteX11" fmla="*/ 1149532 w 1645920"/>
              <a:gd name="connsiteY11" fmla="*/ 1445623 h 3579223"/>
              <a:gd name="connsiteX12" fmla="*/ 1323703 w 1645920"/>
              <a:gd name="connsiteY12" fmla="*/ 1750423 h 3579223"/>
              <a:gd name="connsiteX13" fmla="*/ 1402080 w 1645920"/>
              <a:gd name="connsiteY13" fmla="*/ 1872343 h 3579223"/>
              <a:gd name="connsiteX14" fmla="*/ 1550126 w 1645920"/>
              <a:gd name="connsiteY14" fmla="*/ 2342605 h 3579223"/>
              <a:gd name="connsiteX15" fmla="*/ 1645920 w 1645920"/>
              <a:gd name="connsiteY15" fmla="*/ 2629988 h 3579223"/>
              <a:gd name="connsiteX16" fmla="*/ 1645920 w 1645920"/>
              <a:gd name="connsiteY16" fmla="*/ 2708365 h 3579223"/>
              <a:gd name="connsiteX17" fmla="*/ 1619795 w 1645920"/>
              <a:gd name="connsiteY17" fmla="*/ 2743200 h 3579223"/>
              <a:gd name="connsiteX18" fmla="*/ 1471749 w 1645920"/>
              <a:gd name="connsiteY18" fmla="*/ 2786743 h 3579223"/>
              <a:gd name="connsiteX19" fmla="*/ 1341120 w 1645920"/>
              <a:gd name="connsiteY19" fmla="*/ 2838994 h 3579223"/>
              <a:gd name="connsiteX20" fmla="*/ 1314995 w 1645920"/>
              <a:gd name="connsiteY20" fmla="*/ 2873828 h 3579223"/>
              <a:gd name="connsiteX21" fmla="*/ 1245326 w 1645920"/>
              <a:gd name="connsiteY21" fmla="*/ 2847703 h 3579223"/>
              <a:gd name="connsiteX22" fmla="*/ 1132115 w 1645920"/>
              <a:gd name="connsiteY22" fmla="*/ 2856411 h 3579223"/>
              <a:gd name="connsiteX23" fmla="*/ 1053738 w 1645920"/>
              <a:gd name="connsiteY23" fmla="*/ 2795451 h 3579223"/>
              <a:gd name="connsiteX24" fmla="*/ 940526 w 1645920"/>
              <a:gd name="connsiteY24" fmla="*/ 2873828 h 3579223"/>
              <a:gd name="connsiteX25" fmla="*/ 862149 w 1645920"/>
              <a:gd name="connsiteY25" fmla="*/ 2978331 h 3579223"/>
              <a:gd name="connsiteX26" fmla="*/ 783772 w 1645920"/>
              <a:gd name="connsiteY26" fmla="*/ 3100251 h 3579223"/>
              <a:gd name="connsiteX27" fmla="*/ 714103 w 1645920"/>
              <a:gd name="connsiteY27" fmla="*/ 3152503 h 3579223"/>
              <a:gd name="connsiteX28" fmla="*/ 627018 w 1645920"/>
              <a:gd name="connsiteY28" fmla="*/ 3196045 h 3579223"/>
              <a:gd name="connsiteX29" fmla="*/ 670560 w 1645920"/>
              <a:gd name="connsiteY29" fmla="*/ 3405051 h 3579223"/>
              <a:gd name="connsiteX30" fmla="*/ 714103 w 1645920"/>
              <a:gd name="connsiteY30" fmla="*/ 3579223 h 3579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645920" h="3579223">
                <a:moveTo>
                  <a:pt x="78378" y="0"/>
                </a:moveTo>
                <a:lnTo>
                  <a:pt x="0" y="60960"/>
                </a:lnTo>
                <a:lnTo>
                  <a:pt x="139338" y="304800"/>
                </a:lnTo>
                <a:lnTo>
                  <a:pt x="182880" y="348343"/>
                </a:lnTo>
                <a:lnTo>
                  <a:pt x="339635" y="365760"/>
                </a:lnTo>
                <a:lnTo>
                  <a:pt x="313509" y="400594"/>
                </a:lnTo>
                <a:lnTo>
                  <a:pt x="418012" y="470263"/>
                </a:lnTo>
                <a:lnTo>
                  <a:pt x="539932" y="444137"/>
                </a:lnTo>
                <a:lnTo>
                  <a:pt x="618309" y="418011"/>
                </a:lnTo>
                <a:lnTo>
                  <a:pt x="853440" y="1053737"/>
                </a:lnTo>
                <a:lnTo>
                  <a:pt x="870858" y="1132114"/>
                </a:lnTo>
                <a:lnTo>
                  <a:pt x="1149532" y="1445623"/>
                </a:lnTo>
                <a:lnTo>
                  <a:pt x="1323703" y="1750423"/>
                </a:lnTo>
                <a:lnTo>
                  <a:pt x="1402080" y="1872343"/>
                </a:lnTo>
                <a:lnTo>
                  <a:pt x="1550126" y="2342605"/>
                </a:lnTo>
                <a:lnTo>
                  <a:pt x="1645920" y="2629988"/>
                </a:lnTo>
                <a:lnTo>
                  <a:pt x="1645920" y="2708365"/>
                </a:lnTo>
                <a:lnTo>
                  <a:pt x="1619795" y="2743200"/>
                </a:lnTo>
                <a:lnTo>
                  <a:pt x="1471749" y="2786743"/>
                </a:lnTo>
                <a:lnTo>
                  <a:pt x="1341120" y="2838994"/>
                </a:lnTo>
                <a:lnTo>
                  <a:pt x="1314995" y="2873828"/>
                </a:lnTo>
                <a:lnTo>
                  <a:pt x="1245326" y="2847703"/>
                </a:lnTo>
                <a:lnTo>
                  <a:pt x="1132115" y="2856411"/>
                </a:lnTo>
                <a:lnTo>
                  <a:pt x="1053738" y="2795451"/>
                </a:lnTo>
                <a:lnTo>
                  <a:pt x="940526" y="2873828"/>
                </a:lnTo>
                <a:lnTo>
                  <a:pt x="862149" y="2978331"/>
                </a:lnTo>
                <a:lnTo>
                  <a:pt x="783772" y="3100251"/>
                </a:lnTo>
                <a:lnTo>
                  <a:pt x="714103" y="3152503"/>
                </a:lnTo>
                <a:lnTo>
                  <a:pt x="627018" y="3196045"/>
                </a:lnTo>
                <a:lnTo>
                  <a:pt x="670560" y="3405051"/>
                </a:lnTo>
                <a:lnTo>
                  <a:pt x="714103" y="3579223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8067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10/2022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300" y="1124744"/>
            <a:ext cx="2664412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TOTU11/05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10/10/2022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3.977 </a:t>
            </a:r>
            <a:r>
              <a:rPr lang="pt-BR" sz="1600" dirty="0">
                <a:solidFill>
                  <a:schemeClr val="tx1"/>
                </a:solidFill>
              </a:rPr>
              <a:t>kWh/mês 11.930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 20006	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 </a:t>
            </a:r>
            <a:r>
              <a:rPr lang="pt-BR" sz="1600" dirty="0"/>
              <a:t>23540</a:t>
            </a:r>
            <a:endParaRPr lang="pt-BR" sz="1600" dirty="0">
              <a:solidFill>
                <a:srgbClr val="FF0000"/>
              </a:solidFill>
            </a:endParaRP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Descrição: </a:t>
            </a:r>
            <a:r>
              <a:rPr lang="pt-BR" sz="1600" dirty="0">
                <a:latin typeface="Arial Narrow" panose="020B0606020202030204" pitchFamily="34" charset="0"/>
              </a:rPr>
              <a:t>transferência de 2% da carga do alimentador TOTU11 (223 clientes de BT), para uma rede mais forte do alimentador TOTU05, cujo tronco é composto por cabo MCM 170,50 mm2; reduz a distância da subestação à SE em 0,36 km, e propicia também um melhor balanceamento dos clientes entre os 2 alimentadores. </a:t>
            </a:r>
          </a:p>
        </p:txBody>
      </p:sp>
      <p:sp>
        <p:nvSpPr>
          <p:cNvPr id="5" name="Retângulo 4"/>
          <p:cNvSpPr/>
          <p:nvPr/>
        </p:nvSpPr>
        <p:spPr>
          <a:xfrm>
            <a:off x="3307872" y="3275112"/>
            <a:ext cx="20313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		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F975AFC-ABB9-A780-EFA5-486A9C7075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652" y="1124744"/>
            <a:ext cx="5891932" cy="4497653"/>
          </a:xfrm>
          <a:prstGeom prst="rect">
            <a:avLst/>
          </a:prstGeom>
        </p:spPr>
      </p:pic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A77F68C8-D597-3097-F048-9ACC007CB3AA}"/>
              </a:ext>
            </a:extLst>
          </p:cNvPr>
          <p:cNvSpPr/>
          <p:nvPr/>
        </p:nvSpPr>
        <p:spPr>
          <a:xfrm>
            <a:off x="3000652" y="3195961"/>
            <a:ext cx="3391270" cy="1411550"/>
          </a:xfrm>
          <a:custGeom>
            <a:avLst/>
            <a:gdLst>
              <a:gd name="connsiteX0" fmla="*/ 0 w 3391270"/>
              <a:gd name="connsiteY0" fmla="*/ 1411550 h 1411550"/>
              <a:gd name="connsiteX1" fmla="*/ 0 w 3391270"/>
              <a:gd name="connsiteY1" fmla="*/ 1411550 h 1411550"/>
              <a:gd name="connsiteX2" fmla="*/ 88777 w 3391270"/>
              <a:gd name="connsiteY2" fmla="*/ 1340528 h 1411550"/>
              <a:gd name="connsiteX3" fmla="*/ 506028 w 3391270"/>
              <a:gd name="connsiteY3" fmla="*/ 736847 h 1411550"/>
              <a:gd name="connsiteX4" fmla="*/ 506028 w 3391270"/>
              <a:gd name="connsiteY4" fmla="*/ 506027 h 1411550"/>
              <a:gd name="connsiteX5" fmla="*/ 763480 w 3391270"/>
              <a:gd name="connsiteY5" fmla="*/ 62144 h 1411550"/>
              <a:gd name="connsiteX6" fmla="*/ 958789 w 3391270"/>
              <a:gd name="connsiteY6" fmla="*/ 0 h 1411550"/>
              <a:gd name="connsiteX7" fmla="*/ 1012055 w 3391270"/>
              <a:gd name="connsiteY7" fmla="*/ 142043 h 1411550"/>
              <a:gd name="connsiteX8" fmla="*/ 1180731 w 3391270"/>
              <a:gd name="connsiteY8" fmla="*/ 133165 h 1411550"/>
              <a:gd name="connsiteX9" fmla="*/ 1695635 w 3391270"/>
              <a:gd name="connsiteY9" fmla="*/ 292963 h 1411550"/>
              <a:gd name="connsiteX10" fmla="*/ 3045041 w 3391270"/>
              <a:gd name="connsiteY10" fmla="*/ 550416 h 1411550"/>
              <a:gd name="connsiteX11" fmla="*/ 3391270 w 3391270"/>
              <a:gd name="connsiteY11" fmla="*/ 568171 h 141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91270" h="1411550">
                <a:moveTo>
                  <a:pt x="0" y="1411550"/>
                </a:moveTo>
                <a:lnTo>
                  <a:pt x="0" y="1411550"/>
                </a:lnTo>
                <a:cubicBezTo>
                  <a:pt x="68761" y="1342789"/>
                  <a:pt x="34352" y="1358670"/>
                  <a:pt x="88777" y="1340528"/>
                </a:cubicBezTo>
                <a:lnTo>
                  <a:pt x="506028" y="736847"/>
                </a:lnTo>
                <a:lnTo>
                  <a:pt x="506028" y="506027"/>
                </a:lnTo>
                <a:lnTo>
                  <a:pt x="763480" y="62144"/>
                </a:lnTo>
                <a:lnTo>
                  <a:pt x="958789" y="0"/>
                </a:lnTo>
                <a:lnTo>
                  <a:pt x="1012055" y="142043"/>
                </a:lnTo>
                <a:lnTo>
                  <a:pt x="1180731" y="133165"/>
                </a:lnTo>
                <a:lnTo>
                  <a:pt x="1695635" y="292963"/>
                </a:lnTo>
                <a:lnTo>
                  <a:pt x="3045041" y="550416"/>
                </a:lnTo>
                <a:lnTo>
                  <a:pt x="3391270" y="568171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56409945-8712-0EF2-BCCD-A5BE83E2823F}"/>
              </a:ext>
            </a:extLst>
          </p:cNvPr>
          <p:cNvSpPr/>
          <p:nvPr/>
        </p:nvSpPr>
        <p:spPr>
          <a:xfrm>
            <a:off x="3000652" y="2263806"/>
            <a:ext cx="4039340" cy="2183907"/>
          </a:xfrm>
          <a:custGeom>
            <a:avLst/>
            <a:gdLst>
              <a:gd name="connsiteX0" fmla="*/ 0 w 4039340"/>
              <a:gd name="connsiteY0" fmla="*/ 2183907 h 2183907"/>
              <a:gd name="connsiteX1" fmla="*/ 0 w 4039340"/>
              <a:gd name="connsiteY1" fmla="*/ 2183907 h 2183907"/>
              <a:gd name="connsiteX2" fmla="*/ 124288 w 4039340"/>
              <a:gd name="connsiteY2" fmla="*/ 2015231 h 2183907"/>
              <a:gd name="connsiteX3" fmla="*/ 452762 w 4039340"/>
              <a:gd name="connsiteY3" fmla="*/ 1509204 h 2183907"/>
              <a:gd name="connsiteX4" fmla="*/ 807868 w 4039340"/>
              <a:gd name="connsiteY4" fmla="*/ 914400 h 2183907"/>
              <a:gd name="connsiteX5" fmla="*/ 1047565 w 4039340"/>
              <a:gd name="connsiteY5" fmla="*/ 514905 h 2183907"/>
              <a:gd name="connsiteX6" fmla="*/ 1189608 w 4039340"/>
              <a:gd name="connsiteY6" fmla="*/ 381740 h 2183907"/>
              <a:gd name="connsiteX7" fmla="*/ 1864311 w 4039340"/>
              <a:gd name="connsiteY7" fmla="*/ 292963 h 2183907"/>
              <a:gd name="connsiteX8" fmla="*/ 2139519 w 4039340"/>
              <a:gd name="connsiteY8" fmla="*/ 257452 h 2183907"/>
              <a:gd name="connsiteX9" fmla="*/ 2494626 w 4039340"/>
              <a:gd name="connsiteY9" fmla="*/ 106532 h 2183907"/>
              <a:gd name="connsiteX10" fmla="*/ 2610035 w 4039340"/>
              <a:gd name="connsiteY10" fmla="*/ 0 h 2183907"/>
              <a:gd name="connsiteX11" fmla="*/ 2991775 w 4039340"/>
              <a:gd name="connsiteY11" fmla="*/ 71021 h 2183907"/>
              <a:gd name="connsiteX12" fmla="*/ 3133818 w 4039340"/>
              <a:gd name="connsiteY12" fmla="*/ 168676 h 2183907"/>
              <a:gd name="connsiteX13" fmla="*/ 3435659 w 4039340"/>
              <a:gd name="connsiteY13" fmla="*/ 497149 h 2183907"/>
              <a:gd name="connsiteX14" fmla="*/ 3604334 w 4039340"/>
              <a:gd name="connsiteY14" fmla="*/ 639192 h 2183907"/>
              <a:gd name="connsiteX15" fmla="*/ 4039340 w 4039340"/>
              <a:gd name="connsiteY15" fmla="*/ 435006 h 2183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39340" h="2183907">
                <a:moveTo>
                  <a:pt x="0" y="2183907"/>
                </a:moveTo>
                <a:lnTo>
                  <a:pt x="0" y="2183907"/>
                </a:lnTo>
                <a:lnTo>
                  <a:pt x="124288" y="2015231"/>
                </a:lnTo>
                <a:lnTo>
                  <a:pt x="452762" y="1509204"/>
                </a:lnTo>
                <a:lnTo>
                  <a:pt x="807868" y="914400"/>
                </a:lnTo>
                <a:lnTo>
                  <a:pt x="1047565" y="514905"/>
                </a:lnTo>
                <a:lnTo>
                  <a:pt x="1189608" y="381740"/>
                </a:lnTo>
                <a:lnTo>
                  <a:pt x="1864311" y="292963"/>
                </a:lnTo>
                <a:lnTo>
                  <a:pt x="2139519" y="257452"/>
                </a:lnTo>
                <a:lnTo>
                  <a:pt x="2494626" y="106532"/>
                </a:lnTo>
                <a:lnTo>
                  <a:pt x="2610035" y="0"/>
                </a:lnTo>
                <a:lnTo>
                  <a:pt x="2991775" y="71021"/>
                </a:lnTo>
                <a:lnTo>
                  <a:pt x="3133818" y="168676"/>
                </a:lnTo>
                <a:lnTo>
                  <a:pt x="3435659" y="497149"/>
                </a:lnTo>
                <a:lnTo>
                  <a:pt x="3604334" y="639192"/>
                </a:lnTo>
                <a:lnTo>
                  <a:pt x="4039340" y="435006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9969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11/2022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300" y="1124744"/>
            <a:ext cx="2664412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BHMR09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26/10/2022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8.227 </a:t>
            </a:r>
            <a:r>
              <a:rPr lang="pt-BR" sz="1600" dirty="0">
                <a:solidFill>
                  <a:schemeClr val="tx1"/>
                </a:solidFill>
              </a:rPr>
              <a:t>kWh/mês   24.681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 288244	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 </a:t>
            </a:r>
            <a:r>
              <a:rPr lang="pt-BR" sz="1600" dirty="0"/>
              <a:t>285303</a:t>
            </a:r>
            <a:endParaRPr lang="pt-BR" sz="1600" dirty="0">
              <a:solidFill>
                <a:srgbClr val="FF0000"/>
              </a:solidFill>
            </a:endParaRP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Descrição:</a:t>
            </a:r>
            <a:r>
              <a:rPr lang="pt-BR" sz="1600" dirty="0"/>
              <a:t> Transferência de 25% da carga do alimentador </a:t>
            </a:r>
            <a:r>
              <a:rPr lang="pt-BR" sz="1600" b="1" dirty="0"/>
              <a:t>BHMR09</a:t>
            </a:r>
            <a:r>
              <a:rPr lang="pt-BR" sz="1600" dirty="0"/>
              <a:t> (9 clientes de MT e 4001 clientes de BT), reduzindo em </a:t>
            </a:r>
            <a:r>
              <a:rPr lang="pt-BR" sz="1600" b="1" dirty="0"/>
              <a:t>1,46 km</a:t>
            </a:r>
            <a:r>
              <a:rPr lang="pt-BR" sz="1600" dirty="0"/>
              <a:t> no acesso à SE.</a:t>
            </a:r>
          </a:p>
          <a:p>
            <a:pPr marL="0" indent="0" algn="l">
              <a:spcBef>
                <a:spcPts val="600"/>
              </a:spcBef>
              <a:buSzPts val="1600"/>
            </a:pPr>
            <a:endParaRPr lang="pt-BR" sz="1600" dirty="0">
              <a:latin typeface="Arial Narrow" panose="020B0606020202030204" pitchFamily="34" charset="0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3307872" y="3275112"/>
            <a:ext cx="20313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		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7577" y="1304744"/>
            <a:ext cx="4979845" cy="4451342"/>
          </a:xfrm>
          <a:prstGeom prst="rect">
            <a:avLst/>
          </a:prstGeom>
        </p:spPr>
      </p:pic>
      <p:sp>
        <p:nvSpPr>
          <p:cNvPr id="3" name="Forma livre 2"/>
          <p:cNvSpPr/>
          <p:nvPr/>
        </p:nvSpPr>
        <p:spPr>
          <a:xfrm>
            <a:off x="3943350" y="1647825"/>
            <a:ext cx="4171950" cy="4057650"/>
          </a:xfrm>
          <a:custGeom>
            <a:avLst/>
            <a:gdLst>
              <a:gd name="connsiteX0" fmla="*/ 0 w 4171950"/>
              <a:gd name="connsiteY0" fmla="*/ 1943100 h 4057650"/>
              <a:gd name="connsiteX1" fmla="*/ 180975 w 4171950"/>
              <a:gd name="connsiteY1" fmla="*/ 1314450 h 4057650"/>
              <a:gd name="connsiteX2" fmla="*/ 342900 w 4171950"/>
              <a:gd name="connsiteY2" fmla="*/ 790575 h 4057650"/>
              <a:gd name="connsiteX3" fmla="*/ 504825 w 4171950"/>
              <a:gd name="connsiteY3" fmla="*/ 476250 h 4057650"/>
              <a:gd name="connsiteX4" fmla="*/ 685800 w 4171950"/>
              <a:gd name="connsiteY4" fmla="*/ 276225 h 4057650"/>
              <a:gd name="connsiteX5" fmla="*/ 800100 w 4171950"/>
              <a:gd name="connsiteY5" fmla="*/ 333375 h 4057650"/>
              <a:gd name="connsiteX6" fmla="*/ 1209675 w 4171950"/>
              <a:gd name="connsiteY6" fmla="*/ 57150 h 4057650"/>
              <a:gd name="connsiteX7" fmla="*/ 1314450 w 4171950"/>
              <a:gd name="connsiteY7" fmla="*/ 0 h 4057650"/>
              <a:gd name="connsiteX8" fmla="*/ 1619250 w 4171950"/>
              <a:gd name="connsiteY8" fmla="*/ 0 h 4057650"/>
              <a:gd name="connsiteX9" fmla="*/ 1771650 w 4171950"/>
              <a:gd name="connsiteY9" fmla="*/ 85725 h 4057650"/>
              <a:gd name="connsiteX10" fmla="*/ 2057400 w 4171950"/>
              <a:gd name="connsiteY10" fmla="*/ 57150 h 4057650"/>
              <a:gd name="connsiteX11" fmla="*/ 2228850 w 4171950"/>
              <a:gd name="connsiteY11" fmla="*/ 95250 h 4057650"/>
              <a:gd name="connsiteX12" fmla="*/ 2324100 w 4171950"/>
              <a:gd name="connsiteY12" fmla="*/ 57150 h 4057650"/>
              <a:gd name="connsiteX13" fmla="*/ 3800475 w 4171950"/>
              <a:gd name="connsiteY13" fmla="*/ 590550 h 4057650"/>
              <a:gd name="connsiteX14" fmla="*/ 3905250 w 4171950"/>
              <a:gd name="connsiteY14" fmla="*/ 685800 h 4057650"/>
              <a:gd name="connsiteX15" fmla="*/ 3933825 w 4171950"/>
              <a:gd name="connsiteY15" fmla="*/ 781050 h 4057650"/>
              <a:gd name="connsiteX16" fmla="*/ 3943350 w 4171950"/>
              <a:gd name="connsiteY16" fmla="*/ 876300 h 4057650"/>
              <a:gd name="connsiteX17" fmla="*/ 3895725 w 4171950"/>
              <a:gd name="connsiteY17" fmla="*/ 914400 h 4057650"/>
              <a:gd name="connsiteX18" fmla="*/ 3829050 w 4171950"/>
              <a:gd name="connsiteY18" fmla="*/ 1009650 h 4057650"/>
              <a:gd name="connsiteX19" fmla="*/ 3714750 w 4171950"/>
              <a:gd name="connsiteY19" fmla="*/ 1104900 h 4057650"/>
              <a:gd name="connsiteX20" fmla="*/ 3657600 w 4171950"/>
              <a:gd name="connsiteY20" fmla="*/ 1219200 h 4057650"/>
              <a:gd name="connsiteX21" fmla="*/ 3638550 w 4171950"/>
              <a:gd name="connsiteY21" fmla="*/ 1371600 h 4057650"/>
              <a:gd name="connsiteX22" fmla="*/ 3667125 w 4171950"/>
              <a:gd name="connsiteY22" fmla="*/ 1533525 h 4057650"/>
              <a:gd name="connsiteX23" fmla="*/ 3667125 w 4171950"/>
              <a:gd name="connsiteY23" fmla="*/ 1695450 h 4057650"/>
              <a:gd name="connsiteX24" fmla="*/ 3638550 w 4171950"/>
              <a:gd name="connsiteY24" fmla="*/ 1952625 h 4057650"/>
              <a:gd name="connsiteX25" fmla="*/ 3667125 w 4171950"/>
              <a:gd name="connsiteY25" fmla="*/ 2085975 h 4057650"/>
              <a:gd name="connsiteX26" fmla="*/ 3676650 w 4171950"/>
              <a:gd name="connsiteY26" fmla="*/ 2276475 h 4057650"/>
              <a:gd name="connsiteX27" fmla="*/ 3724275 w 4171950"/>
              <a:gd name="connsiteY27" fmla="*/ 2447925 h 4057650"/>
              <a:gd name="connsiteX28" fmla="*/ 3762375 w 4171950"/>
              <a:gd name="connsiteY28" fmla="*/ 2590800 h 4057650"/>
              <a:gd name="connsiteX29" fmla="*/ 3819525 w 4171950"/>
              <a:gd name="connsiteY29" fmla="*/ 2781300 h 4057650"/>
              <a:gd name="connsiteX30" fmla="*/ 3838575 w 4171950"/>
              <a:gd name="connsiteY30" fmla="*/ 2895600 h 4057650"/>
              <a:gd name="connsiteX31" fmla="*/ 3886200 w 4171950"/>
              <a:gd name="connsiteY31" fmla="*/ 3028950 h 4057650"/>
              <a:gd name="connsiteX32" fmla="*/ 3905250 w 4171950"/>
              <a:gd name="connsiteY32" fmla="*/ 3095625 h 4057650"/>
              <a:gd name="connsiteX33" fmla="*/ 3886200 w 4171950"/>
              <a:gd name="connsiteY33" fmla="*/ 3200400 h 4057650"/>
              <a:gd name="connsiteX34" fmla="*/ 3924300 w 4171950"/>
              <a:gd name="connsiteY34" fmla="*/ 3295650 h 4057650"/>
              <a:gd name="connsiteX35" fmla="*/ 4010025 w 4171950"/>
              <a:gd name="connsiteY35" fmla="*/ 3486150 h 4057650"/>
              <a:gd name="connsiteX36" fmla="*/ 4057650 w 4171950"/>
              <a:gd name="connsiteY36" fmla="*/ 3695700 h 4057650"/>
              <a:gd name="connsiteX37" fmla="*/ 4171950 w 4171950"/>
              <a:gd name="connsiteY37" fmla="*/ 4057650 h 4057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4171950" h="4057650">
                <a:moveTo>
                  <a:pt x="0" y="1943100"/>
                </a:moveTo>
                <a:lnTo>
                  <a:pt x="180975" y="1314450"/>
                </a:lnTo>
                <a:lnTo>
                  <a:pt x="342900" y="790575"/>
                </a:lnTo>
                <a:lnTo>
                  <a:pt x="504825" y="476250"/>
                </a:lnTo>
                <a:lnTo>
                  <a:pt x="685800" y="276225"/>
                </a:lnTo>
                <a:lnTo>
                  <a:pt x="800100" y="333375"/>
                </a:lnTo>
                <a:lnTo>
                  <a:pt x="1209675" y="57150"/>
                </a:lnTo>
                <a:lnTo>
                  <a:pt x="1314450" y="0"/>
                </a:lnTo>
                <a:lnTo>
                  <a:pt x="1619250" y="0"/>
                </a:lnTo>
                <a:lnTo>
                  <a:pt x="1771650" y="85725"/>
                </a:lnTo>
                <a:lnTo>
                  <a:pt x="2057400" y="57150"/>
                </a:lnTo>
                <a:lnTo>
                  <a:pt x="2228850" y="95250"/>
                </a:lnTo>
                <a:lnTo>
                  <a:pt x="2324100" y="57150"/>
                </a:lnTo>
                <a:lnTo>
                  <a:pt x="3800475" y="590550"/>
                </a:lnTo>
                <a:lnTo>
                  <a:pt x="3905250" y="685800"/>
                </a:lnTo>
                <a:lnTo>
                  <a:pt x="3933825" y="781050"/>
                </a:lnTo>
                <a:lnTo>
                  <a:pt x="3943350" y="876300"/>
                </a:lnTo>
                <a:lnTo>
                  <a:pt x="3895725" y="914400"/>
                </a:lnTo>
                <a:lnTo>
                  <a:pt x="3829050" y="1009650"/>
                </a:lnTo>
                <a:lnTo>
                  <a:pt x="3714750" y="1104900"/>
                </a:lnTo>
                <a:lnTo>
                  <a:pt x="3657600" y="1219200"/>
                </a:lnTo>
                <a:lnTo>
                  <a:pt x="3638550" y="1371600"/>
                </a:lnTo>
                <a:lnTo>
                  <a:pt x="3667125" y="1533525"/>
                </a:lnTo>
                <a:lnTo>
                  <a:pt x="3667125" y="1695450"/>
                </a:lnTo>
                <a:lnTo>
                  <a:pt x="3638550" y="1952625"/>
                </a:lnTo>
                <a:lnTo>
                  <a:pt x="3667125" y="2085975"/>
                </a:lnTo>
                <a:lnTo>
                  <a:pt x="3676650" y="2276475"/>
                </a:lnTo>
                <a:lnTo>
                  <a:pt x="3724275" y="2447925"/>
                </a:lnTo>
                <a:lnTo>
                  <a:pt x="3762375" y="2590800"/>
                </a:lnTo>
                <a:lnTo>
                  <a:pt x="3819525" y="2781300"/>
                </a:lnTo>
                <a:lnTo>
                  <a:pt x="3838575" y="2895600"/>
                </a:lnTo>
                <a:lnTo>
                  <a:pt x="3886200" y="3028950"/>
                </a:lnTo>
                <a:lnTo>
                  <a:pt x="3905250" y="3095625"/>
                </a:lnTo>
                <a:lnTo>
                  <a:pt x="3886200" y="3200400"/>
                </a:lnTo>
                <a:lnTo>
                  <a:pt x="3924300" y="3295650"/>
                </a:lnTo>
                <a:lnTo>
                  <a:pt x="4010025" y="3486150"/>
                </a:lnTo>
                <a:lnTo>
                  <a:pt x="4057650" y="3695700"/>
                </a:lnTo>
                <a:lnTo>
                  <a:pt x="4171950" y="405765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FFF00"/>
              </a:solidFill>
            </a:endParaRPr>
          </a:p>
        </p:txBody>
      </p:sp>
      <p:sp>
        <p:nvSpPr>
          <p:cNvPr id="4" name="Forma livre 3"/>
          <p:cNvSpPr/>
          <p:nvPr/>
        </p:nvSpPr>
        <p:spPr>
          <a:xfrm>
            <a:off x="5600700" y="4476750"/>
            <a:ext cx="2514600" cy="1228725"/>
          </a:xfrm>
          <a:custGeom>
            <a:avLst/>
            <a:gdLst>
              <a:gd name="connsiteX0" fmla="*/ 0 w 2514600"/>
              <a:gd name="connsiteY0" fmla="*/ 0 h 1228725"/>
              <a:gd name="connsiteX1" fmla="*/ 219075 w 2514600"/>
              <a:gd name="connsiteY1" fmla="*/ 19050 h 1228725"/>
              <a:gd name="connsiteX2" fmla="*/ 400050 w 2514600"/>
              <a:gd name="connsiteY2" fmla="*/ 257175 h 1228725"/>
              <a:gd name="connsiteX3" fmla="*/ 647700 w 2514600"/>
              <a:gd name="connsiteY3" fmla="*/ 504825 h 1228725"/>
              <a:gd name="connsiteX4" fmla="*/ 742950 w 2514600"/>
              <a:gd name="connsiteY4" fmla="*/ 571500 h 1228725"/>
              <a:gd name="connsiteX5" fmla="*/ 1066800 w 2514600"/>
              <a:gd name="connsiteY5" fmla="*/ 485775 h 1228725"/>
              <a:gd name="connsiteX6" fmla="*/ 2057400 w 2514600"/>
              <a:gd name="connsiteY6" fmla="*/ 228600 h 1228725"/>
              <a:gd name="connsiteX7" fmla="*/ 2219325 w 2514600"/>
              <a:gd name="connsiteY7" fmla="*/ 190500 h 1228725"/>
              <a:gd name="connsiteX8" fmla="*/ 2276475 w 2514600"/>
              <a:gd name="connsiteY8" fmla="*/ 333375 h 1228725"/>
              <a:gd name="connsiteX9" fmla="*/ 2276475 w 2514600"/>
              <a:gd name="connsiteY9" fmla="*/ 457200 h 1228725"/>
              <a:gd name="connsiteX10" fmla="*/ 2514600 w 2514600"/>
              <a:gd name="connsiteY10" fmla="*/ 1228725 h 1228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514600" h="1228725">
                <a:moveTo>
                  <a:pt x="0" y="0"/>
                </a:moveTo>
                <a:lnTo>
                  <a:pt x="219075" y="19050"/>
                </a:lnTo>
                <a:lnTo>
                  <a:pt x="400050" y="257175"/>
                </a:lnTo>
                <a:lnTo>
                  <a:pt x="647700" y="504825"/>
                </a:lnTo>
                <a:lnTo>
                  <a:pt x="742950" y="571500"/>
                </a:lnTo>
                <a:lnTo>
                  <a:pt x="1066800" y="485775"/>
                </a:lnTo>
                <a:lnTo>
                  <a:pt x="2057400" y="228600"/>
                </a:lnTo>
                <a:lnTo>
                  <a:pt x="2219325" y="190500"/>
                </a:lnTo>
                <a:lnTo>
                  <a:pt x="2276475" y="333375"/>
                </a:lnTo>
                <a:lnTo>
                  <a:pt x="2276475" y="457200"/>
                </a:lnTo>
                <a:lnTo>
                  <a:pt x="2514600" y="1228725"/>
                </a:lnTo>
              </a:path>
            </a:pathLst>
          </a:cu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0013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12/2022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299" y="1124744"/>
            <a:ext cx="5110843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JFAO803 - Mantiqueira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28/12/2022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4.837 kWh/mês  14.509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 214734 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</a:t>
            </a:r>
            <a:r>
              <a:rPr lang="pt-BR" sz="1600" dirty="0"/>
              <a:t> 276473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Descrição:  </a:t>
            </a:r>
            <a:r>
              <a:rPr lang="pt-BR" sz="1600" dirty="0"/>
              <a:t>manobra reduz em </a:t>
            </a:r>
            <a:r>
              <a:rPr lang="pt-BR" sz="1600" b="1" dirty="0"/>
              <a:t>1,54 km</a:t>
            </a:r>
            <a:r>
              <a:rPr lang="pt-BR" sz="1600" dirty="0"/>
              <a:t> 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/>
              <a:t>o acesso à SE de 5% da carga do alimentador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/>
              <a:t>(12 clientes de BT, 3 de MT e 0 rurais). </a:t>
            </a: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7598" y="1124744"/>
            <a:ext cx="4702950" cy="5029543"/>
          </a:xfrm>
          <a:prstGeom prst="rect">
            <a:avLst/>
          </a:prstGeom>
        </p:spPr>
      </p:pic>
      <p:sp>
        <p:nvSpPr>
          <p:cNvPr id="11" name="Forma livre 10"/>
          <p:cNvSpPr/>
          <p:nvPr/>
        </p:nvSpPr>
        <p:spPr>
          <a:xfrm>
            <a:off x="3886200" y="2857500"/>
            <a:ext cx="3981450" cy="3022600"/>
          </a:xfrm>
          <a:custGeom>
            <a:avLst/>
            <a:gdLst>
              <a:gd name="connsiteX0" fmla="*/ 3981450 w 3981450"/>
              <a:gd name="connsiteY0" fmla="*/ 1250950 h 3022600"/>
              <a:gd name="connsiteX1" fmla="*/ 3873500 w 3981450"/>
              <a:gd name="connsiteY1" fmla="*/ 1377950 h 3022600"/>
              <a:gd name="connsiteX2" fmla="*/ 3810000 w 3981450"/>
              <a:gd name="connsiteY2" fmla="*/ 1454150 h 3022600"/>
              <a:gd name="connsiteX3" fmla="*/ 3651250 w 3981450"/>
              <a:gd name="connsiteY3" fmla="*/ 1600200 h 3022600"/>
              <a:gd name="connsiteX4" fmla="*/ 3575050 w 3981450"/>
              <a:gd name="connsiteY4" fmla="*/ 1714500 h 3022600"/>
              <a:gd name="connsiteX5" fmla="*/ 3562350 w 3981450"/>
              <a:gd name="connsiteY5" fmla="*/ 1841500 h 3022600"/>
              <a:gd name="connsiteX6" fmla="*/ 3613150 w 3981450"/>
              <a:gd name="connsiteY6" fmla="*/ 2019300 h 3022600"/>
              <a:gd name="connsiteX7" fmla="*/ 3651250 w 3981450"/>
              <a:gd name="connsiteY7" fmla="*/ 2197100 h 3022600"/>
              <a:gd name="connsiteX8" fmla="*/ 3689350 w 3981450"/>
              <a:gd name="connsiteY8" fmla="*/ 2324100 h 3022600"/>
              <a:gd name="connsiteX9" fmla="*/ 3733800 w 3981450"/>
              <a:gd name="connsiteY9" fmla="*/ 2432050 h 3022600"/>
              <a:gd name="connsiteX10" fmla="*/ 3790950 w 3981450"/>
              <a:gd name="connsiteY10" fmla="*/ 2527300 h 3022600"/>
              <a:gd name="connsiteX11" fmla="*/ 3587750 w 3981450"/>
              <a:gd name="connsiteY11" fmla="*/ 2520950 h 3022600"/>
              <a:gd name="connsiteX12" fmla="*/ 3587750 w 3981450"/>
              <a:gd name="connsiteY12" fmla="*/ 2349500 h 3022600"/>
              <a:gd name="connsiteX13" fmla="*/ 3524250 w 3981450"/>
              <a:gd name="connsiteY13" fmla="*/ 2266950 h 3022600"/>
              <a:gd name="connsiteX14" fmla="*/ 3416300 w 3981450"/>
              <a:gd name="connsiteY14" fmla="*/ 2184400 h 3022600"/>
              <a:gd name="connsiteX15" fmla="*/ 3333750 w 3981450"/>
              <a:gd name="connsiteY15" fmla="*/ 2184400 h 3022600"/>
              <a:gd name="connsiteX16" fmla="*/ 3289300 w 3981450"/>
              <a:gd name="connsiteY16" fmla="*/ 2133600 h 3022600"/>
              <a:gd name="connsiteX17" fmla="*/ 3238500 w 3981450"/>
              <a:gd name="connsiteY17" fmla="*/ 2000250 h 3022600"/>
              <a:gd name="connsiteX18" fmla="*/ 3143250 w 3981450"/>
              <a:gd name="connsiteY18" fmla="*/ 1943100 h 3022600"/>
              <a:gd name="connsiteX19" fmla="*/ 3067050 w 3981450"/>
              <a:gd name="connsiteY19" fmla="*/ 1943100 h 3022600"/>
              <a:gd name="connsiteX20" fmla="*/ 2971800 w 3981450"/>
              <a:gd name="connsiteY20" fmla="*/ 2044700 h 3022600"/>
              <a:gd name="connsiteX21" fmla="*/ 2851150 w 3981450"/>
              <a:gd name="connsiteY21" fmla="*/ 2279650 h 3022600"/>
              <a:gd name="connsiteX22" fmla="*/ 3155950 w 3981450"/>
              <a:gd name="connsiteY22" fmla="*/ 2482850 h 3022600"/>
              <a:gd name="connsiteX23" fmla="*/ 3175000 w 3981450"/>
              <a:gd name="connsiteY23" fmla="*/ 2603500 h 3022600"/>
              <a:gd name="connsiteX24" fmla="*/ 3194050 w 3981450"/>
              <a:gd name="connsiteY24" fmla="*/ 2705100 h 3022600"/>
              <a:gd name="connsiteX25" fmla="*/ 3162300 w 3981450"/>
              <a:gd name="connsiteY25" fmla="*/ 2781300 h 3022600"/>
              <a:gd name="connsiteX26" fmla="*/ 2895600 w 3981450"/>
              <a:gd name="connsiteY26" fmla="*/ 2609850 h 3022600"/>
              <a:gd name="connsiteX27" fmla="*/ 2692400 w 3981450"/>
              <a:gd name="connsiteY27" fmla="*/ 2857500 h 3022600"/>
              <a:gd name="connsiteX28" fmla="*/ 2432050 w 3981450"/>
              <a:gd name="connsiteY28" fmla="*/ 2825750 h 3022600"/>
              <a:gd name="connsiteX29" fmla="*/ 2209800 w 3981450"/>
              <a:gd name="connsiteY29" fmla="*/ 2832100 h 3022600"/>
              <a:gd name="connsiteX30" fmla="*/ 2120900 w 3981450"/>
              <a:gd name="connsiteY30" fmla="*/ 2876550 h 3022600"/>
              <a:gd name="connsiteX31" fmla="*/ 1981200 w 3981450"/>
              <a:gd name="connsiteY31" fmla="*/ 3022600 h 3022600"/>
              <a:gd name="connsiteX32" fmla="*/ 1771650 w 3981450"/>
              <a:gd name="connsiteY32" fmla="*/ 3009900 h 3022600"/>
              <a:gd name="connsiteX33" fmla="*/ 1390650 w 3981450"/>
              <a:gd name="connsiteY33" fmla="*/ 3003550 h 3022600"/>
              <a:gd name="connsiteX34" fmla="*/ 1047750 w 3981450"/>
              <a:gd name="connsiteY34" fmla="*/ 2997200 h 3022600"/>
              <a:gd name="connsiteX35" fmla="*/ 806450 w 3981450"/>
              <a:gd name="connsiteY35" fmla="*/ 2997200 h 3022600"/>
              <a:gd name="connsiteX36" fmla="*/ 679450 w 3981450"/>
              <a:gd name="connsiteY36" fmla="*/ 3003550 h 3022600"/>
              <a:gd name="connsiteX37" fmla="*/ 577850 w 3981450"/>
              <a:gd name="connsiteY37" fmla="*/ 3016250 h 3022600"/>
              <a:gd name="connsiteX38" fmla="*/ 393700 w 3981450"/>
              <a:gd name="connsiteY38" fmla="*/ 2692400 h 3022600"/>
              <a:gd name="connsiteX39" fmla="*/ 457200 w 3981450"/>
              <a:gd name="connsiteY39" fmla="*/ 2603500 h 3022600"/>
              <a:gd name="connsiteX40" fmla="*/ 438150 w 3981450"/>
              <a:gd name="connsiteY40" fmla="*/ 2266950 h 3022600"/>
              <a:gd name="connsiteX41" fmla="*/ 768350 w 3981450"/>
              <a:gd name="connsiteY41" fmla="*/ 1816100 h 3022600"/>
              <a:gd name="connsiteX42" fmla="*/ 717550 w 3981450"/>
              <a:gd name="connsiteY42" fmla="*/ 1746250 h 3022600"/>
              <a:gd name="connsiteX43" fmla="*/ 635000 w 3981450"/>
              <a:gd name="connsiteY43" fmla="*/ 1695450 h 3022600"/>
              <a:gd name="connsiteX44" fmla="*/ 254000 w 3981450"/>
              <a:gd name="connsiteY44" fmla="*/ 971550 h 3022600"/>
              <a:gd name="connsiteX45" fmla="*/ 298450 w 3981450"/>
              <a:gd name="connsiteY45" fmla="*/ 831850 h 3022600"/>
              <a:gd name="connsiteX46" fmla="*/ 171450 w 3981450"/>
              <a:gd name="connsiteY46" fmla="*/ 711200 h 3022600"/>
              <a:gd name="connsiteX47" fmla="*/ 95250 w 3981450"/>
              <a:gd name="connsiteY47" fmla="*/ 596900 h 3022600"/>
              <a:gd name="connsiteX48" fmla="*/ 82550 w 3981450"/>
              <a:gd name="connsiteY48" fmla="*/ 571500 h 3022600"/>
              <a:gd name="connsiteX49" fmla="*/ 127000 w 3981450"/>
              <a:gd name="connsiteY49" fmla="*/ 533400 h 3022600"/>
              <a:gd name="connsiteX50" fmla="*/ 196850 w 3981450"/>
              <a:gd name="connsiteY50" fmla="*/ 673100 h 3022600"/>
              <a:gd name="connsiteX51" fmla="*/ 266700 w 3981450"/>
              <a:gd name="connsiteY51" fmla="*/ 749300 h 3022600"/>
              <a:gd name="connsiteX52" fmla="*/ 349250 w 3981450"/>
              <a:gd name="connsiteY52" fmla="*/ 736600 h 3022600"/>
              <a:gd name="connsiteX53" fmla="*/ 400050 w 3981450"/>
              <a:gd name="connsiteY53" fmla="*/ 641350 h 3022600"/>
              <a:gd name="connsiteX54" fmla="*/ 412750 w 3981450"/>
              <a:gd name="connsiteY54" fmla="*/ 539750 h 3022600"/>
              <a:gd name="connsiteX55" fmla="*/ 400050 w 3981450"/>
              <a:gd name="connsiteY55" fmla="*/ 476250 h 3022600"/>
              <a:gd name="connsiteX56" fmla="*/ 323850 w 3981450"/>
              <a:gd name="connsiteY56" fmla="*/ 400050 h 3022600"/>
              <a:gd name="connsiteX57" fmla="*/ 241300 w 3981450"/>
              <a:gd name="connsiteY57" fmla="*/ 349250 h 3022600"/>
              <a:gd name="connsiteX58" fmla="*/ 146050 w 3981450"/>
              <a:gd name="connsiteY58" fmla="*/ 234950 h 3022600"/>
              <a:gd name="connsiteX59" fmla="*/ 0 w 3981450"/>
              <a:gd name="connsiteY59" fmla="*/ 0 h 3022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3981450" h="3022600">
                <a:moveTo>
                  <a:pt x="3981450" y="1250950"/>
                </a:moveTo>
                <a:lnTo>
                  <a:pt x="3873500" y="1377950"/>
                </a:lnTo>
                <a:lnTo>
                  <a:pt x="3810000" y="1454150"/>
                </a:lnTo>
                <a:lnTo>
                  <a:pt x="3651250" y="1600200"/>
                </a:lnTo>
                <a:lnTo>
                  <a:pt x="3575050" y="1714500"/>
                </a:lnTo>
                <a:lnTo>
                  <a:pt x="3562350" y="1841500"/>
                </a:lnTo>
                <a:lnTo>
                  <a:pt x="3613150" y="2019300"/>
                </a:lnTo>
                <a:lnTo>
                  <a:pt x="3651250" y="2197100"/>
                </a:lnTo>
                <a:lnTo>
                  <a:pt x="3689350" y="2324100"/>
                </a:lnTo>
                <a:lnTo>
                  <a:pt x="3733800" y="2432050"/>
                </a:lnTo>
                <a:lnTo>
                  <a:pt x="3790950" y="2527300"/>
                </a:lnTo>
                <a:lnTo>
                  <a:pt x="3587750" y="2520950"/>
                </a:lnTo>
                <a:lnTo>
                  <a:pt x="3587750" y="2349500"/>
                </a:lnTo>
                <a:lnTo>
                  <a:pt x="3524250" y="2266950"/>
                </a:lnTo>
                <a:lnTo>
                  <a:pt x="3416300" y="2184400"/>
                </a:lnTo>
                <a:lnTo>
                  <a:pt x="3333750" y="2184400"/>
                </a:lnTo>
                <a:lnTo>
                  <a:pt x="3289300" y="2133600"/>
                </a:lnTo>
                <a:lnTo>
                  <a:pt x="3238500" y="2000250"/>
                </a:lnTo>
                <a:lnTo>
                  <a:pt x="3143250" y="1943100"/>
                </a:lnTo>
                <a:lnTo>
                  <a:pt x="3067050" y="1943100"/>
                </a:lnTo>
                <a:lnTo>
                  <a:pt x="2971800" y="2044700"/>
                </a:lnTo>
                <a:lnTo>
                  <a:pt x="2851150" y="2279650"/>
                </a:lnTo>
                <a:lnTo>
                  <a:pt x="3155950" y="2482850"/>
                </a:lnTo>
                <a:lnTo>
                  <a:pt x="3175000" y="2603500"/>
                </a:lnTo>
                <a:lnTo>
                  <a:pt x="3194050" y="2705100"/>
                </a:lnTo>
                <a:lnTo>
                  <a:pt x="3162300" y="2781300"/>
                </a:lnTo>
                <a:lnTo>
                  <a:pt x="2895600" y="2609850"/>
                </a:lnTo>
                <a:lnTo>
                  <a:pt x="2692400" y="2857500"/>
                </a:lnTo>
                <a:lnTo>
                  <a:pt x="2432050" y="2825750"/>
                </a:lnTo>
                <a:lnTo>
                  <a:pt x="2209800" y="2832100"/>
                </a:lnTo>
                <a:lnTo>
                  <a:pt x="2120900" y="2876550"/>
                </a:lnTo>
                <a:lnTo>
                  <a:pt x="1981200" y="3022600"/>
                </a:lnTo>
                <a:lnTo>
                  <a:pt x="1771650" y="3009900"/>
                </a:lnTo>
                <a:lnTo>
                  <a:pt x="1390650" y="3003550"/>
                </a:lnTo>
                <a:lnTo>
                  <a:pt x="1047750" y="2997200"/>
                </a:lnTo>
                <a:lnTo>
                  <a:pt x="806450" y="2997200"/>
                </a:lnTo>
                <a:lnTo>
                  <a:pt x="679450" y="3003550"/>
                </a:lnTo>
                <a:lnTo>
                  <a:pt x="577850" y="3016250"/>
                </a:lnTo>
                <a:lnTo>
                  <a:pt x="393700" y="2692400"/>
                </a:lnTo>
                <a:lnTo>
                  <a:pt x="457200" y="2603500"/>
                </a:lnTo>
                <a:lnTo>
                  <a:pt x="438150" y="2266950"/>
                </a:lnTo>
                <a:lnTo>
                  <a:pt x="768350" y="1816100"/>
                </a:lnTo>
                <a:lnTo>
                  <a:pt x="717550" y="1746250"/>
                </a:lnTo>
                <a:lnTo>
                  <a:pt x="635000" y="1695450"/>
                </a:lnTo>
                <a:lnTo>
                  <a:pt x="254000" y="971550"/>
                </a:lnTo>
                <a:lnTo>
                  <a:pt x="298450" y="831850"/>
                </a:lnTo>
                <a:lnTo>
                  <a:pt x="171450" y="711200"/>
                </a:lnTo>
                <a:lnTo>
                  <a:pt x="95250" y="596900"/>
                </a:lnTo>
                <a:lnTo>
                  <a:pt x="82550" y="571500"/>
                </a:lnTo>
                <a:lnTo>
                  <a:pt x="127000" y="533400"/>
                </a:lnTo>
                <a:lnTo>
                  <a:pt x="196850" y="673100"/>
                </a:lnTo>
                <a:lnTo>
                  <a:pt x="266700" y="749300"/>
                </a:lnTo>
                <a:lnTo>
                  <a:pt x="349250" y="736600"/>
                </a:lnTo>
                <a:lnTo>
                  <a:pt x="400050" y="641350"/>
                </a:lnTo>
                <a:lnTo>
                  <a:pt x="412750" y="539750"/>
                </a:lnTo>
                <a:lnTo>
                  <a:pt x="400050" y="476250"/>
                </a:lnTo>
                <a:lnTo>
                  <a:pt x="323850" y="400050"/>
                </a:lnTo>
                <a:lnTo>
                  <a:pt x="241300" y="349250"/>
                </a:lnTo>
                <a:lnTo>
                  <a:pt x="146050" y="234950"/>
                </a:lnTo>
                <a:lnTo>
                  <a:pt x="0" y="0"/>
                </a:ln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Forma livre 11"/>
          <p:cNvSpPr/>
          <p:nvPr/>
        </p:nvSpPr>
        <p:spPr>
          <a:xfrm>
            <a:off x="3892550" y="1231900"/>
            <a:ext cx="4083050" cy="2584450"/>
          </a:xfrm>
          <a:custGeom>
            <a:avLst/>
            <a:gdLst>
              <a:gd name="connsiteX0" fmla="*/ 4083050 w 4083050"/>
              <a:gd name="connsiteY0" fmla="*/ 2584450 h 2584450"/>
              <a:gd name="connsiteX1" fmla="*/ 4076700 w 4083050"/>
              <a:gd name="connsiteY1" fmla="*/ 2355850 h 2584450"/>
              <a:gd name="connsiteX2" fmla="*/ 4057650 w 4083050"/>
              <a:gd name="connsiteY2" fmla="*/ 2190750 h 2584450"/>
              <a:gd name="connsiteX3" fmla="*/ 3975100 w 4083050"/>
              <a:gd name="connsiteY3" fmla="*/ 2000250 h 2584450"/>
              <a:gd name="connsiteX4" fmla="*/ 3873500 w 4083050"/>
              <a:gd name="connsiteY4" fmla="*/ 1739900 h 2584450"/>
              <a:gd name="connsiteX5" fmla="*/ 3848100 w 4083050"/>
              <a:gd name="connsiteY5" fmla="*/ 1562100 h 2584450"/>
              <a:gd name="connsiteX6" fmla="*/ 3848100 w 4083050"/>
              <a:gd name="connsiteY6" fmla="*/ 1536700 h 2584450"/>
              <a:gd name="connsiteX7" fmla="*/ 3937000 w 4083050"/>
              <a:gd name="connsiteY7" fmla="*/ 1339850 h 2584450"/>
              <a:gd name="connsiteX8" fmla="*/ 4019550 w 4083050"/>
              <a:gd name="connsiteY8" fmla="*/ 1162050 h 2584450"/>
              <a:gd name="connsiteX9" fmla="*/ 4064000 w 4083050"/>
              <a:gd name="connsiteY9" fmla="*/ 1022350 h 2584450"/>
              <a:gd name="connsiteX10" fmla="*/ 4076700 w 4083050"/>
              <a:gd name="connsiteY10" fmla="*/ 952500 h 2584450"/>
              <a:gd name="connsiteX11" fmla="*/ 4019550 w 4083050"/>
              <a:gd name="connsiteY11" fmla="*/ 838200 h 2584450"/>
              <a:gd name="connsiteX12" fmla="*/ 3873500 w 4083050"/>
              <a:gd name="connsiteY12" fmla="*/ 711200 h 2584450"/>
              <a:gd name="connsiteX13" fmla="*/ 3829050 w 4083050"/>
              <a:gd name="connsiteY13" fmla="*/ 596900 h 2584450"/>
              <a:gd name="connsiteX14" fmla="*/ 3835400 w 4083050"/>
              <a:gd name="connsiteY14" fmla="*/ 412750 h 2584450"/>
              <a:gd name="connsiteX15" fmla="*/ 3810000 w 4083050"/>
              <a:gd name="connsiteY15" fmla="*/ 285750 h 2584450"/>
              <a:gd name="connsiteX16" fmla="*/ 3810000 w 4083050"/>
              <a:gd name="connsiteY16" fmla="*/ 285750 h 2584450"/>
              <a:gd name="connsiteX17" fmla="*/ 3841750 w 4083050"/>
              <a:gd name="connsiteY17" fmla="*/ 215900 h 2584450"/>
              <a:gd name="connsiteX18" fmla="*/ 3803650 w 4083050"/>
              <a:gd name="connsiteY18" fmla="*/ 190500 h 2584450"/>
              <a:gd name="connsiteX19" fmla="*/ 3695700 w 4083050"/>
              <a:gd name="connsiteY19" fmla="*/ 241300 h 2584450"/>
              <a:gd name="connsiteX20" fmla="*/ 3562350 w 4083050"/>
              <a:gd name="connsiteY20" fmla="*/ 203200 h 2584450"/>
              <a:gd name="connsiteX21" fmla="*/ 3448050 w 4083050"/>
              <a:gd name="connsiteY21" fmla="*/ 63500 h 2584450"/>
              <a:gd name="connsiteX22" fmla="*/ 3422650 w 4083050"/>
              <a:gd name="connsiteY22" fmla="*/ 0 h 2584450"/>
              <a:gd name="connsiteX23" fmla="*/ 3378200 w 4083050"/>
              <a:gd name="connsiteY23" fmla="*/ 44450 h 2584450"/>
              <a:gd name="connsiteX24" fmla="*/ 3276600 w 4083050"/>
              <a:gd name="connsiteY24" fmla="*/ 139700 h 2584450"/>
              <a:gd name="connsiteX25" fmla="*/ 3206750 w 4083050"/>
              <a:gd name="connsiteY25" fmla="*/ 209550 h 2584450"/>
              <a:gd name="connsiteX26" fmla="*/ 3111500 w 4083050"/>
              <a:gd name="connsiteY26" fmla="*/ 254000 h 2584450"/>
              <a:gd name="connsiteX27" fmla="*/ 3041650 w 4083050"/>
              <a:gd name="connsiteY27" fmla="*/ 349250 h 2584450"/>
              <a:gd name="connsiteX28" fmla="*/ 3022600 w 4083050"/>
              <a:gd name="connsiteY28" fmla="*/ 425450 h 2584450"/>
              <a:gd name="connsiteX29" fmla="*/ 3054350 w 4083050"/>
              <a:gd name="connsiteY29" fmla="*/ 520700 h 2584450"/>
              <a:gd name="connsiteX30" fmla="*/ 3105150 w 4083050"/>
              <a:gd name="connsiteY30" fmla="*/ 641350 h 2584450"/>
              <a:gd name="connsiteX31" fmla="*/ 3086100 w 4083050"/>
              <a:gd name="connsiteY31" fmla="*/ 711200 h 2584450"/>
              <a:gd name="connsiteX32" fmla="*/ 3028950 w 4083050"/>
              <a:gd name="connsiteY32" fmla="*/ 762000 h 2584450"/>
              <a:gd name="connsiteX33" fmla="*/ 2965450 w 4083050"/>
              <a:gd name="connsiteY33" fmla="*/ 793750 h 2584450"/>
              <a:gd name="connsiteX34" fmla="*/ 2882900 w 4083050"/>
              <a:gd name="connsiteY34" fmla="*/ 787400 h 2584450"/>
              <a:gd name="connsiteX35" fmla="*/ 2832100 w 4083050"/>
              <a:gd name="connsiteY35" fmla="*/ 679450 h 2584450"/>
              <a:gd name="connsiteX36" fmla="*/ 2800350 w 4083050"/>
              <a:gd name="connsiteY36" fmla="*/ 635000 h 2584450"/>
              <a:gd name="connsiteX37" fmla="*/ 2686050 w 4083050"/>
              <a:gd name="connsiteY37" fmla="*/ 584200 h 2584450"/>
              <a:gd name="connsiteX38" fmla="*/ 2584450 w 4083050"/>
              <a:gd name="connsiteY38" fmla="*/ 590550 h 2584450"/>
              <a:gd name="connsiteX39" fmla="*/ 2527300 w 4083050"/>
              <a:gd name="connsiteY39" fmla="*/ 635000 h 2584450"/>
              <a:gd name="connsiteX40" fmla="*/ 2457450 w 4083050"/>
              <a:gd name="connsiteY40" fmla="*/ 692150 h 2584450"/>
              <a:gd name="connsiteX41" fmla="*/ 2393950 w 4083050"/>
              <a:gd name="connsiteY41" fmla="*/ 749300 h 2584450"/>
              <a:gd name="connsiteX42" fmla="*/ 2305050 w 4083050"/>
              <a:gd name="connsiteY42" fmla="*/ 831850 h 2584450"/>
              <a:gd name="connsiteX43" fmla="*/ 2247900 w 4083050"/>
              <a:gd name="connsiteY43" fmla="*/ 901700 h 2584450"/>
              <a:gd name="connsiteX44" fmla="*/ 2184400 w 4083050"/>
              <a:gd name="connsiteY44" fmla="*/ 977900 h 2584450"/>
              <a:gd name="connsiteX45" fmla="*/ 2146300 w 4083050"/>
              <a:gd name="connsiteY45" fmla="*/ 1035050 h 2584450"/>
              <a:gd name="connsiteX46" fmla="*/ 2101850 w 4083050"/>
              <a:gd name="connsiteY46" fmla="*/ 1073150 h 2584450"/>
              <a:gd name="connsiteX47" fmla="*/ 2044700 w 4083050"/>
              <a:gd name="connsiteY47" fmla="*/ 1136650 h 2584450"/>
              <a:gd name="connsiteX48" fmla="*/ 1968500 w 4083050"/>
              <a:gd name="connsiteY48" fmla="*/ 1187450 h 2584450"/>
              <a:gd name="connsiteX49" fmla="*/ 1892300 w 4083050"/>
              <a:gd name="connsiteY49" fmla="*/ 1219200 h 2584450"/>
              <a:gd name="connsiteX50" fmla="*/ 1720850 w 4083050"/>
              <a:gd name="connsiteY50" fmla="*/ 1244600 h 2584450"/>
              <a:gd name="connsiteX51" fmla="*/ 1631950 w 4083050"/>
              <a:gd name="connsiteY51" fmla="*/ 1276350 h 2584450"/>
              <a:gd name="connsiteX52" fmla="*/ 1606550 w 4083050"/>
              <a:gd name="connsiteY52" fmla="*/ 1295400 h 2584450"/>
              <a:gd name="connsiteX53" fmla="*/ 1543050 w 4083050"/>
              <a:gd name="connsiteY53" fmla="*/ 1314450 h 2584450"/>
              <a:gd name="connsiteX54" fmla="*/ 1441450 w 4083050"/>
              <a:gd name="connsiteY54" fmla="*/ 1371600 h 2584450"/>
              <a:gd name="connsiteX55" fmla="*/ 1333500 w 4083050"/>
              <a:gd name="connsiteY55" fmla="*/ 1441450 h 2584450"/>
              <a:gd name="connsiteX56" fmla="*/ 1193800 w 4083050"/>
              <a:gd name="connsiteY56" fmla="*/ 1555750 h 2584450"/>
              <a:gd name="connsiteX57" fmla="*/ 1168400 w 4083050"/>
              <a:gd name="connsiteY57" fmla="*/ 1600200 h 2584450"/>
              <a:gd name="connsiteX58" fmla="*/ 1168400 w 4083050"/>
              <a:gd name="connsiteY58" fmla="*/ 1606550 h 2584450"/>
              <a:gd name="connsiteX59" fmla="*/ 1168400 w 4083050"/>
              <a:gd name="connsiteY59" fmla="*/ 1752600 h 2584450"/>
              <a:gd name="connsiteX60" fmla="*/ 1143000 w 4083050"/>
              <a:gd name="connsiteY60" fmla="*/ 1835150 h 2584450"/>
              <a:gd name="connsiteX61" fmla="*/ 812800 w 4083050"/>
              <a:gd name="connsiteY61" fmla="*/ 1854200 h 2584450"/>
              <a:gd name="connsiteX62" fmla="*/ 647700 w 4083050"/>
              <a:gd name="connsiteY62" fmla="*/ 1879600 h 2584450"/>
              <a:gd name="connsiteX63" fmla="*/ 558800 w 4083050"/>
              <a:gd name="connsiteY63" fmla="*/ 1885950 h 2584450"/>
              <a:gd name="connsiteX64" fmla="*/ 146050 w 4083050"/>
              <a:gd name="connsiteY64" fmla="*/ 1682750 h 2584450"/>
              <a:gd name="connsiteX65" fmla="*/ 0 w 4083050"/>
              <a:gd name="connsiteY65" fmla="*/ 140970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4083050" h="2584450">
                <a:moveTo>
                  <a:pt x="4083050" y="2584450"/>
                </a:moveTo>
                <a:lnTo>
                  <a:pt x="4076700" y="2355850"/>
                </a:lnTo>
                <a:lnTo>
                  <a:pt x="4057650" y="2190750"/>
                </a:lnTo>
                <a:lnTo>
                  <a:pt x="3975100" y="2000250"/>
                </a:lnTo>
                <a:lnTo>
                  <a:pt x="3873500" y="1739900"/>
                </a:lnTo>
                <a:lnTo>
                  <a:pt x="3848100" y="1562100"/>
                </a:lnTo>
                <a:lnTo>
                  <a:pt x="3848100" y="1536700"/>
                </a:lnTo>
                <a:lnTo>
                  <a:pt x="3937000" y="1339850"/>
                </a:lnTo>
                <a:lnTo>
                  <a:pt x="4019550" y="1162050"/>
                </a:lnTo>
                <a:lnTo>
                  <a:pt x="4064000" y="1022350"/>
                </a:lnTo>
                <a:lnTo>
                  <a:pt x="4076700" y="952500"/>
                </a:lnTo>
                <a:lnTo>
                  <a:pt x="4019550" y="838200"/>
                </a:lnTo>
                <a:lnTo>
                  <a:pt x="3873500" y="711200"/>
                </a:lnTo>
                <a:lnTo>
                  <a:pt x="3829050" y="596900"/>
                </a:lnTo>
                <a:lnTo>
                  <a:pt x="3835400" y="412750"/>
                </a:lnTo>
                <a:lnTo>
                  <a:pt x="3810000" y="285750"/>
                </a:lnTo>
                <a:lnTo>
                  <a:pt x="3810000" y="285750"/>
                </a:lnTo>
                <a:lnTo>
                  <a:pt x="3841750" y="215900"/>
                </a:lnTo>
                <a:lnTo>
                  <a:pt x="3803650" y="190500"/>
                </a:lnTo>
                <a:lnTo>
                  <a:pt x="3695700" y="241300"/>
                </a:lnTo>
                <a:lnTo>
                  <a:pt x="3562350" y="203200"/>
                </a:lnTo>
                <a:lnTo>
                  <a:pt x="3448050" y="63500"/>
                </a:lnTo>
                <a:lnTo>
                  <a:pt x="3422650" y="0"/>
                </a:lnTo>
                <a:lnTo>
                  <a:pt x="3378200" y="44450"/>
                </a:lnTo>
                <a:lnTo>
                  <a:pt x="3276600" y="139700"/>
                </a:lnTo>
                <a:lnTo>
                  <a:pt x="3206750" y="209550"/>
                </a:lnTo>
                <a:lnTo>
                  <a:pt x="3111500" y="254000"/>
                </a:lnTo>
                <a:lnTo>
                  <a:pt x="3041650" y="349250"/>
                </a:lnTo>
                <a:lnTo>
                  <a:pt x="3022600" y="425450"/>
                </a:lnTo>
                <a:lnTo>
                  <a:pt x="3054350" y="520700"/>
                </a:lnTo>
                <a:lnTo>
                  <a:pt x="3105150" y="641350"/>
                </a:lnTo>
                <a:lnTo>
                  <a:pt x="3086100" y="711200"/>
                </a:lnTo>
                <a:lnTo>
                  <a:pt x="3028950" y="762000"/>
                </a:lnTo>
                <a:lnTo>
                  <a:pt x="2965450" y="793750"/>
                </a:lnTo>
                <a:lnTo>
                  <a:pt x="2882900" y="787400"/>
                </a:lnTo>
                <a:lnTo>
                  <a:pt x="2832100" y="679450"/>
                </a:lnTo>
                <a:lnTo>
                  <a:pt x="2800350" y="635000"/>
                </a:lnTo>
                <a:lnTo>
                  <a:pt x="2686050" y="584200"/>
                </a:lnTo>
                <a:lnTo>
                  <a:pt x="2584450" y="590550"/>
                </a:lnTo>
                <a:lnTo>
                  <a:pt x="2527300" y="635000"/>
                </a:lnTo>
                <a:lnTo>
                  <a:pt x="2457450" y="692150"/>
                </a:lnTo>
                <a:lnTo>
                  <a:pt x="2393950" y="749300"/>
                </a:lnTo>
                <a:lnTo>
                  <a:pt x="2305050" y="831850"/>
                </a:lnTo>
                <a:lnTo>
                  <a:pt x="2247900" y="901700"/>
                </a:lnTo>
                <a:lnTo>
                  <a:pt x="2184400" y="977900"/>
                </a:lnTo>
                <a:lnTo>
                  <a:pt x="2146300" y="1035050"/>
                </a:lnTo>
                <a:lnTo>
                  <a:pt x="2101850" y="1073150"/>
                </a:lnTo>
                <a:lnTo>
                  <a:pt x="2044700" y="1136650"/>
                </a:lnTo>
                <a:lnTo>
                  <a:pt x="1968500" y="1187450"/>
                </a:lnTo>
                <a:lnTo>
                  <a:pt x="1892300" y="1219200"/>
                </a:lnTo>
                <a:lnTo>
                  <a:pt x="1720850" y="1244600"/>
                </a:lnTo>
                <a:lnTo>
                  <a:pt x="1631950" y="1276350"/>
                </a:lnTo>
                <a:lnTo>
                  <a:pt x="1606550" y="1295400"/>
                </a:lnTo>
                <a:lnTo>
                  <a:pt x="1543050" y="1314450"/>
                </a:lnTo>
                <a:lnTo>
                  <a:pt x="1441450" y="1371600"/>
                </a:lnTo>
                <a:lnTo>
                  <a:pt x="1333500" y="1441450"/>
                </a:lnTo>
                <a:lnTo>
                  <a:pt x="1193800" y="1555750"/>
                </a:lnTo>
                <a:lnTo>
                  <a:pt x="1168400" y="1600200"/>
                </a:lnTo>
                <a:lnTo>
                  <a:pt x="1168400" y="1606550"/>
                </a:lnTo>
                <a:lnTo>
                  <a:pt x="1168400" y="1752600"/>
                </a:lnTo>
                <a:lnTo>
                  <a:pt x="1143000" y="1835150"/>
                </a:lnTo>
                <a:lnTo>
                  <a:pt x="812800" y="1854200"/>
                </a:lnTo>
                <a:lnTo>
                  <a:pt x="647700" y="1879600"/>
                </a:lnTo>
                <a:lnTo>
                  <a:pt x="558800" y="1885950"/>
                </a:lnTo>
                <a:lnTo>
                  <a:pt x="146050" y="1682750"/>
                </a:lnTo>
                <a:lnTo>
                  <a:pt x="0" y="1409700"/>
                </a:lnTo>
              </a:path>
            </a:pathLst>
          </a:custGeom>
          <a:ln>
            <a:solidFill>
              <a:srgbClr val="00206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002060"/>
              </a:solidFill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801353" y="3665528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29302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02/2022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300" y="1124744"/>
            <a:ext cx="2681151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 err="1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MOO13/15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 14/03/2022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19.500 kWh/mês   51.480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 : </a:t>
            </a:r>
            <a:r>
              <a:rPr lang="pt-BR" sz="1600" dirty="0"/>
              <a:t>190722</a:t>
            </a:r>
            <a:r>
              <a:rPr lang="pt-BR" sz="1600" b="1" dirty="0"/>
              <a:t>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 : </a:t>
            </a:r>
            <a:r>
              <a:rPr lang="pt-BR" sz="1600" dirty="0"/>
              <a:t>184279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b="1" dirty="0"/>
              <a:t>Descrição</a:t>
            </a:r>
            <a:r>
              <a:rPr lang="pt-BR" sz="1600" dirty="0"/>
              <a:t>: manobra alimenta o município de Estrela do Sul por meio de acesso </a:t>
            </a:r>
            <a:r>
              <a:rPr lang="pt-BR" sz="1600" b="1" dirty="0"/>
              <a:t>15 km </a:t>
            </a:r>
            <a:r>
              <a:rPr lang="pt-BR" sz="1600" dirty="0"/>
              <a:t>menor. Para a sua viabilização foi necessária a substituição do BRT 136210 de 76 kVA para 167 kVA.</a:t>
            </a:r>
          </a:p>
        </p:txBody>
      </p:sp>
      <p:sp>
        <p:nvSpPr>
          <p:cNvPr id="5" name="Retângulo 4"/>
          <p:cNvSpPr/>
          <p:nvPr/>
        </p:nvSpPr>
        <p:spPr>
          <a:xfrm>
            <a:off x="3307872" y="3275112"/>
            <a:ext cx="11079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	</a:t>
            </a:r>
          </a:p>
        </p:txBody>
      </p:sp>
      <p:sp>
        <p:nvSpPr>
          <p:cNvPr id="2" name="Retângulo 1"/>
          <p:cNvSpPr/>
          <p:nvPr/>
        </p:nvSpPr>
        <p:spPr>
          <a:xfrm>
            <a:off x="4206355" y="3275112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  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69947" y="1076998"/>
            <a:ext cx="6199881" cy="4302669"/>
          </a:xfrm>
          <a:prstGeom prst="rect">
            <a:avLst/>
          </a:prstGeom>
        </p:spPr>
      </p:pic>
      <p:sp>
        <p:nvSpPr>
          <p:cNvPr id="4" name="Forma livre 3"/>
          <p:cNvSpPr/>
          <p:nvPr/>
        </p:nvSpPr>
        <p:spPr>
          <a:xfrm>
            <a:off x="3222171" y="2203269"/>
            <a:ext cx="5164183" cy="2795451"/>
          </a:xfrm>
          <a:custGeom>
            <a:avLst/>
            <a:gdLst>
              <a:gd name="connsiteX0" fmla="*/ 4711338 w 5164183"/>
              <a:gd name="connsiteY0" fmla="*/ 0 h 2795451"/>
              <a:gd name="connsiteX1" fmla="*/ 4737463 w 5164183"/>
              <a:gd name="connsiteY1" fmla="*/ 104502 h 2795451"/>
              <a:gd name="connsiteX2" fmla="*/ 4798423 w 5164183"/>
              <a:gd name="connsiteY2" fmla="*/ 156754 h 2795451"/>
              <a:gd name="connsiteX3" fmla="*/ 4815840 w 5164183"/>
              <a:gd name="connsiteY3" fmla="*/ 339634 h 2795451"/>
              <a:gd name="connsiteX4" fmla="*/ 4946469 w 5164183"/>
              <a:gd name="connsiteY4" fmla="*/ 583474 h 2795451"/>
              <a:gd name="connsiteX5" fmla="*/ 4963886 w 5164183"/>
              <a:gd name="connsiteY5" fmla="*/ 653142 h 2795451"/>
              <a:gd name="connsiteX6" fmla="*/ 4841966 w 5164183"/>
              <a:gd name="connsiteY6" fmla="*/ 757645 h 2795451"/>
              <a:gd name="connsiteX7" fmla="*/ 4754880 w 5164183"/>
              <a:gd name="connsiteY7" fmla="*/ 809897 h 2795451"/>
              <a:gd name="connsiteX8" fmla="*/ 4702629 w 5164183"/>
              <a:gd name="connsiteY8" fmla="*/ 949234 h 2795451"/>
              <a:gd name="connsiteX9" fmla="*/ 4659086 w 5164183"/>
              <a:gd name="connsiteY9" fmla="*/ 1045028 h 2795451"/>
              <a:gd name="connsiteX10" fmla="*/ 4319452 w 5164183"/>
              <a:gd name="connsiteY10" fmla="*/ 1123405 h 2795451"/>
              <a:gd name="connsiteX11" fmla="*/ 4354286 w 5164183"/>
              <a:gd name="connsiteY11" fmla="*/ 1219200 h 2795451"/>
              <a:gd name="connsiteX12" fmla="*/ 4441372 w 5164183"/>
              <a:gd name="connsiteY12" fmla="*/ 1393371 h 2795451"/>
              <a:gd name="connsiteX13" fmla="*/ 4554583 w 5164183"/>
              <a:gd name="connsiteY13" fmla="*/ 1576251 h 2795451"/>
              <a:gd name="connsiteX14" fmla="*/ 4807132 w 5164183"/>
              <a:gd name="connsiteY14" fmla="*/ 1820091 h 2795451"/>
              <a:gd name="connsiteX15" fmla="*/ 5164183 w 5164183"/>
              <a:gd name="connsiteY15" fmla="*/ 2133600 h 2795451"/>
              <a:gd name="connsiteX16" fmla="*/ 4937760 w 5164183"/>
              <a:gd name="connsiteY16" fmla="*/ 2142308 h 2795451"/>
              <a:gd name="connsiteX17" fmla="*/ 4754880 w 5164183"/>
              <a:gd name="connsiteY17" fmla="*/ 2516777 h 2795451"/>
              <a:gd name="connsiteX18" fmla="*/ 4598126 w 5164183"/>
              <a:gd name="connsiteY18" fmla="*/ 2455817 h 2795451"/>
              <a:gd name="connsiteX19" fmla="*/ 4493623 w 5164183"/>
              <a:gd name="connsiteY19" fmla="*/ 2534194 h 2795451"/>
              <a:gd name="connsiteX20" fmla="*/ 4572000 w 5164183"/>
              <a:gd name="connsiteY20" fmla="*/ 2795451 h 2795451"/>
              <a:gd name="connsiteX21" fmla="*/ 4267200 w 5164183"/>
              <a:gd name="connsiteY21" fmla="*/ 2769325 h 2795451"/>
              <a:gd name="connsiteX22" fmla="*/ 3918858 w 5164183"/>
              <a:gd name="connsiteY22" fmla="*/ 2438400 h 2795451"/>
              <a:gd name="connsiteX23" fmla="*/ 3640183 w 5164183"/>
              <a:gd name="connsiteY23" fmla="*/ 2438400 h 2795451"/>
              <a:gd name="connsiteX24" fmla="*/ 3483429 w 5164183"/>
              <a:gd name="connsiteY24" fmla="*/ 2299062 h 2795451"/>
              <a:gd name="connsiteX25" fmla="*/ 3439886 w 5164183"/>
              <a:gd name="connsiteY25" fmla="*/ 2255520 h 2795451"/>
              <a:gd name="connsiteX26" fmla="*/ 3466012 w 5164183"/>
              <a:gd name="connsiteY26" fmla="*/ 2081348 h 2795451"/>
              <a:gd name="connsiteX27" fmla="*/ 3265715 w 5164183"/>
              <a:gd name="connsiteY27" fmla="*/ 1706880 h 2795451"/>
              <a:gd name="connsiteX28" fmla="*/ 2908663 w 5164183"/>
              <a:gd name="connsiteY28" fmla="*/ 1706880 h 2795451"/>
              <a:gd name="connsiteX29" fmla="*/ 2682240 w 5164183"/>
              <a:gd name="connsiteY29" fmla="*/ 1706880 h 2795451"/>
              <a:gd name="connsiteX30" fmla="*/ 2368732 w 5164183"/>
              <a:gd name="connsiteY30" fmla="*/ 1645920 h 2795451"/>
              <a:gd name="connsiteX31" fmla="*/ 2107475 w 5164183"/>
              <a:gd name="connsiteY31" fmla="*/ 1672045 h 2795451"/>
              <a:gd name="connsiteX32" fmla="*/ 1985555 w 5164183"/>
              <a:gd name="connsiteY32" fmla="*/ 1576251 h 2795451"/>
              <a:gd name="connsiteX33" fmla="*/ 1881052 w 5164183"/>
              <a:gd name="connsiteY33" fmla="*/ 1419497 h 2795451"/>
              <a:gd name="connsiteX34" fmla="*/ 1846218 w 5164183"/>
              <a:gd name="connsiteY34" fmla="*/ 1288868 h 2795451"/>
              <a:gd name="connsiteX35" fmla="*/ 1785258 w 5164183"/>
              <a:gd name="connsiteY35" fmla="*/ 1193074 h 2795451"/>
              <a:gd name="connsiteX36" fmla="*/ 1785258 w 5164183"/>
              <a:gd name="connsiteY36" fmla="*/ 992777 h 2795451"/>
              <a:gd name="connsiteX37" fmla="*/ 1532709 w 5164183"/>
              <a:gd name="connsiteY37" fmla="*/ 836022 h 2795451"/>
              <a:gd name="connsiteX38" fmla="*/ 1367246 w 5164183"/>
              <a:gd name="connsiteY38" fmla="*/ 661851 h 2795451"/>
              <a:gd name="connsiteX39" fmla="*/ 1306286 w 5164183"/>
              <a:gd name="connsiteY39" fmla="*/ 583474 h 2795451"/>
              <a:gd name="connsiteX40" fmla="*/ 923109 w 5164183"/>
              <a:gd name="connsiteY40" fmla="*/ 435428 h 2795451"/>
              <a:gd name="connsiteX41" fmla="*/ 696686 w 5164183"/>
              <a:gd name="connsiteY41" fmla="*/ 365760 h 2795451"/>
              <a:gd name="connsiteX42" fmla="*/ 304800 w 5164183"/>
              <a:gd name="connsiteY42" fmla="*/ 296091 h 2795451"/>
              <a:gd name="connsiteX43" fmla="*/ 0 w 5164183"/>
              <a:gd name="connsiteY43" fmla="*/ 296091 h 2795451"/>
              <a:gd name="connsiteX44" fmla="*/ 43543 w 5164183"/>
              <a:gd name="connsiteY44" fmla="*/ 182880 h 279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5164183" h="2795451">
                <a:moveTo>
                  <a:pt x="4711338" y="0"/>
                </a:moveTo>
                <a:lnTo>
                  <a:pt x="4737463" y="104502"/>
                </a:lnTo>
                <a:lnTo>
                  <a:pt x="4798423" y="156754"/>
                </a:lnTo>
                <a:lnTo>
                  <a:pt x="4815840" y="339634"/>
                </a:lnTo>
                <a:lnTo>
                  <a:pt x="4946469" y="583474"/>
                </a:lnTo>
                <a:lnTo>
                  <a:pt x="4963886" y="653142"/>
                </a:lnTo>
                <a:lnTo>
                  <a:pt x="4841966" y="757645"/>
                </a:lnTo>
                <a:lnTo>
                  <a:pt x="4754880" y="809897"/>
                </a:lnTo>
                <a:lnTo>
                  <a:pt x="4702629" y="949234"/>
                </a:lnTo>
                <a:lnTo>
                  <a:pt x="4659086" y="1045028"/>
                </a:lnTo>
                <a:lnTo>
                  <a:pt x="4319452" y="1123405"/>
                </a:lnTo>
                <a:lnTo>
                  <a:pt x="4354286" y="1219200"/>
                </a:lnTo>
                <a:lnTo>
                  <a:pt x="4441372" y="1393371"/>
                </a:lnTo>
                <a:lnTo>
                  <a:pt x="4554583" y="1576251"/>
                </a:lnTo>
                <a:lnTo>
                  <a:pt x="4807132" y="1820091"/>
                </a:lnTo>
                <a:lnTo>
                  <a:pt x="5164183" y="2133600"/>
                </a:lnTo>
                <a:lnTo>
                  <a:pt x="4937760" y="2142308"/>
                </a:lnTo>
                <a:lnTo>
                  <a:pt x="4754880" y="2516777"/>
                </a:lnTo>
                <a:lnTo>
                  <a:pt x="4598126" y="2455817"/>
                </a:lnTo>
                <a:lnTo>
                  <a:pt x="4493623" y="2534194"/>
                </a:lnTo>
                <a:lnTo>
                  <a:pt x="4572000" y="2795451"/>
                </a:lnTo>
                <a:lnTo>
                  <a:pt x="4267200" y="2769325"/>
                </a:lnTo>
                <a:lnTo>
                  <a:pt x="3918858" y="2438400"/>
                </a:lnTo>
                <a:lnTo>
                  <a:pt x="3640183" y="2438400"/>
                </a:lnTo>
                <a:lnTo>
                  <a:pt x="3483429" y="2299062"/>
                </a:lnTo>
                <a:lnTo>
                  <a:pt x="3439886" y="2255520"/>
                </a:lnTo>
                <a:lnTo>
                  <a:pt x="3466012" y="2081348"/>
                </a:lnTo>
                <a:lnTo>
                  <a:pt x="3265715" y="1706880"/>
                </a:lnTo>
                <a:lnTo>
                  <a:pt x="2908663" y="1706880"/>
                </a:lnTo>
                <a:lnTo>
                  <a:pt x="2682240" y="1706880"/>
                </a:lnTo>
                <a:lnTo>
                  <a:pt x="2368732" y="1645920"/>
                </a:lnTo>
                <a:lnTo>
                  <a:pt x="2107475" y="1672045"/>
                </a:lnTo>
                <a:lnTo>
                  <a:pt x="1985555" y="1576251"/>
                </a:lnTo>
                <a:lnTo>
                  <a:pt x="1881052" y="1419497"/>
                </a:lnTo>
                <a:lnTo>
                  <a:pt x="1846218" y="1288868"/>
                </a:lnTo>
                <a:lnTo>
                  <a:pt x="1785258" y="1193074"/>
                </a:lnTo>
                <a:lnTo>
                  <a:pt x="1785258" y="992777"/>
                </a:lnTo>
                <a:lnTo>
                  <a:pt x="1532709" y="836022"/>
                </a:lnTo>
                <a:lnTo>
                  <a:pt x="1367246" y="661851"/>
                </a:lnTo>
                <a:lnTo>
                  <a:pt x="1306286" y="583474"/>
                </a:lnTo>
                <a:lnTo>
                  <a:pt x="923109" y="435428"/>
                </a:lnTo>
                <a:lnTo>
                  <a:pt x="696686" y="365760"/>
                </a:lnTo>
                <a:lnTo>
                  <a:pt x="304800" y="296091"/>
                </a:lnTo>
                <a:lnTo>
                  <a:pt x="0" y="296091"/>
                </a:lnTo>
                <a:lnTo>
                  <a:pt x="43543" y="182880"/>
                </a:ln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Forma livre 5"/>
          <p:cNvSpPr/>
          <p:nvPr/>
        </p:nvSpPr>
        <p:spPr>
          <a:xfrm>
            <a:off x="3405051" y="2194560"/>
            <a:ext cx="4502332" cy="1158240"/>
          </a:xfrm>
          <a:custGeom>
            <a:avLst/>
            <a:gdLst>
              <a:gd name="connsiteX0" fmla="*/ 4502332 w 4502332"/>
              <a:gd name="connsiteY0" fmla="*/ 0 h 1158240"/>
              <a:gd name="connsiteX1" fmla="*/ 4267200 w 4502332"/>
              <a:gd name="connsiteY1" fmla="*/ 43543 h 1158240"/>
              <a:gd name="connsiteX2" fmla="*/ 4197532 w 4502332"/>
              <a:gd name="connsiteY2" fmla="*/ 391886 h 1158240"/>
              <a:gd name="connsiteX3" fmla="*/ 4145280 w 4502332"/>
              <a:gd name="connsiteY3" fmla="*/ 548640 h 1158240"/>
              <a:gd name="connsiteX4" fmla="*/ 3805646 w 4502332"/>
              <a:gd name="connsiteY4" fmla="*/ 801189 h 1158240"/>
              <a:gd name="connsiteX5" fmla="*/ 3709852 w 4502332"/>
              <a:gd name="connsiteY5" fmla="*/ 940526 h 1158240"/>
              <a:gd name="connsiteX6" fmla="*/ 3405052 w 4502332"/>
              <a:gd name="connsiteY6" fmla="*/ 992777 h 1158240"/>
              <a:gd name="connsiteX7" fmla="*/ 2690949 w 4502332"/>
              <a:gd name="connsiteY7" fmla="*/ 1114697 h 1158240"/>
              <a:gd name="connsiteX8" fmla="*/ 2316480 w 4502332"/>
              <a:gd name="connsiteY8" fmla="*/ 1140823 h 1158240"/>
              <a:gd name="connsiteX9" fmla="*/ 2090058 w 4502332"/>
              <a:gd name="connsiteY9" fmla="*/ 1158240 h 1158240"/>
              <a:gd name="connsiteX10" fmla="*/ 1872343 w 4502332"/>
              <a:gd name="connsiteY10" fmla="*/ 1045029 h 1158240"/>
              <a:gd name="connsiteX11" fmla="*/ 1785258 w 4502332"/>
              <a:gd name="connsiteY11" fmla="*/ 1010194 h 1158240"/>
              <a:gd name="connsiteX12" fmla="*/ 1367246 w 4502332"/>
              <a:gd name="connsiteY12" fmla="*/ 722811 h 1158240"/>
              <a:gd name="connsiteX13" fmla="*/ 1088572 w 4502332"/>
              <a:gd name="connsiteY13" fmla="*/ 513806 h 1158240"/>
              <a:gd name="connsiteX14" fmla="*/ 862149 w 4502332"/>
              <a:gd name="connsiteY14" fmla="*/ 357051 h 1158240"/>
              <a:gd name="connsiteX15" fmla="*/ 661852 w 4502332"/>
              <a:gd name="connsiteY15" fmla="*/ 296091 h 1158240"/>
              <a:gd name="connsiteX16" fmla="*/ 574766 w 4502332"/>
              <a:gd name="connsiteY16" fmla="*/ 269966 h 1158240"/>
              <a:gd name="connsiteX17" fmla="*/ 139338 w 4502332"/>
              <a:gd name="connsiteY17" fmla="*/ 130629 h 1158240"/>
              <a:gd name="connsiteX18" fmla="*/ 0 w 4502332"/>
              <a:gd name="connsiteY18" fmla="*/ 104503 h 1158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502332" h="1158240">
                <a:moveTo>
                  <a:pt x="4502332" y="0"/>
                </a:moveTo>
                <a:lnTo>
                  <a:pt x="4267200" y="43543"/>
                </a:lnTo>
                <a:lnTo>
                  <a:pt x="4197532" y="391886"/>
                </a:lnTo>
                <a:lnTo>
                  <a:pt x="4145280" y="548640"/>
                </a:lnTo>
                <a:lnTo>
                  <a:pt x="3805646" y="801189"/>
                </a:lnTo>
                <a:lnTo>
                  <a:pt x="3709852" y="940526"/>
                </a:lnTo>
                <a:lnTo>
                  <a:pt x="3405052" y="992777"/>
                </a:lnTo>
                <a:lnTo>
                  <a:pt x="2690949" y="1114697"/>
                </a:lnTo>
                <a:lnTo>
                  <a:pt x="2316480" y="1140823"/>
                </a:lnTo>
                <a:lnTo>
                  <a:pt x="2090058" y="1158240"/>
                </a:lnTo>
                <a:lnTo>
                  <a:pt x="1872343" y="1045029"/>
                </a:lnTo>
                <a:lnTo>
                  <a:pt x="1785258" y="1010194"/>
                </a:lnTo>
                <a:lnTo>
                  <a:pt x="1367246" y="722811"/>
                </a:lnTo>
                <a:lnTo>
                  <a:pt x="1088572" y="513806"/>
                </a:lnTo>
                <a:lnTo>
                  <a:pt x="862149" y="357051"/>
                </a:lnTo>
                <a:lnTo>
                  <a:pt x="661852" y="296091"/>
                </a:lnTo>
                <a:lnTo>
                  <a:pt x="574766" y="269966"/>
                </a:lnTo>
                <a:lnTo>
                  <a:pt x="139338" y="130629"/>
                </a:lnTo>
                <a:lnTo>
                  <a:pt x="0" y="104503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4696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03/2022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299" y="1124744"/>
            <a:ext cx="5110843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SQNU06 - Triângulo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08/04/2022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2.442 kWh/mês  5.947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 </a:t>
            </a:r>
            <a:r>
              <a:rPr lang="pt-BR" sz="1600" dirty="0"/>
              <a:t>188470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 </a:t>
            </a:r>
            <a:r>
              <a:rPr lang="pt-BR" sz="1600" dirty="0"/>
              <a:t>188486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b="1" dirty="0"/>
              <a:t>Descrição</a:t>
            </a:r>
            <a:r>
              <a:rPr lang="pt-BR" sz="1600" dirty="0"/>
              <a:t>: a manobra restabelece a distribuição pelo tronco do alimentador (chaves “</a:t>
            </a:r>
            <a:r>
              <a:rPr lang="pt-BR" sz="1600" dirty="0" err="1"/>
              <a:t>desposicionadas</a:t>
            </a:r>
            <a:r>
              <a:rPr lang="pt-BR" sz="1600" dirty="0"/>
              <a:t>”).</a:t>
            </a:r>
          </a:p>
        </p:txBody>
      </p:sp>
      <p:sp>
        <p:nvSpPr>
          <p:cNvPr id="5" name="Retângulo 4"/>
          <p:cNvSpPr/>
          <p:nvPr/>
        </p:nvSpPr>
        <p:spPr>
          <a:xfrm>
            <a:off x="3307872" y="3275112"/>
            <a:ext cx="20313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		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5920" y="1040129"/>
            <a:ext cx="3197913" cy="5567131"/>
          </a:xfrm>
          <a:prstGeom prst="rect">
            <a:avLst/>
          </a:prstGeom>
        </p:spPr>
      </p:pic>
      <p:sp>
        <p:nvSpPr>
          <p:cNvPr id="3" name="Forma livre 2"/>
          <p:cNvSpPr/>
          <p:nvPr/>
        </p:nvSpPr>
        <p:spPr>
          <a:xfrm>
            <a:off x="5966460" y="1127760"/>
            <a:ext cx="1074420" cy="5257800"/>
          </a:xfrm>
          <a:custGeom>
            <a:avLst/>
            <a:gdLst>
              <a:gd name="connsiteX0" fmla="*/ 632460 w 1074420"/>
              <a:gd name="connsiteY0" fmla="*/ 0 h 5257800"/>
              <a:gd name="connsiteX1" fmla="*/ 571500 w 1074420"/>
              <a:gd name="connsiteY1" fmla="*/ 83820 h 5257800"/>
              <a:gd name="connsiteX2" fmla="*/ 701040 w 1074420"/>
              <a:gd name="connsiteY2" fmla="*/ 297180 h 5257800"/>
              <a:gd name="connsiteX3" fmla="*/ 792480 w 1074420"/>
              <a:gd name="connsiteY3" fmla="*/ 281940 h 5257800"/>
              <a:gd name="connsiteX4" fmla="*/ 685800 w 1074420"/>
              <a:gd name="connsiteY4" fmla="*/ 502920 h 5257800"/>
              <a:gd name="connsiteX5" fmla="*/ 800100 w 1074420"/>
              <a:gd name="connsiteY5" fmla="*/ 518160 h 5257800"/>
              <a:gd name="connsiteX6" fmla="*/ 861060 w 1074420"/>
              <a:gd name="connsiteY6" fmla="*/ 716280 h 5257800"/>
              <a:gd name="connsiteX7" fmla="*/ 822960 w 1074420"/>
              <a:gd name="connsiteY7" fmla="*/ 830580 h 5257800"/>
              <a:gd name="connsiteX8" fmla="*/ 1074420 w 1074420"/>
              <a:gd name="connsiteY8" fmla="*/ 853440 h 5257800"/>
              <a:gd name="connsiteX9" fmla="*/ 739140 w 1074420"/>
              <a:gd name="connsiteY9" fmla="*/ 1516380 h 5257800"/>
              <a:gd name="connsiteX10" fmla="*/ 1051560 w 1074420"/>
              <a:gd name="connsiteY10" fmla="*/ 1615440 h 5257800"/>
              <a:gd name="connsiteX11" fmla="*/ 769620 w 1074420"/>
              <a:gd name="connsiteY11" fmla="*/ 1744980 h 5257800"/>
              <a:gd name="connsiteX12" fmla="*/ 556260 w 1074420"/>
              <a:gd name="connsiteY12" fmla="*/ 1905000 h 5257800"/>
              <a:gd name="connsiteX13" fmla="*/ 510540 w 1074420"/>
              <a:gd name="connsiteY13" fmla="*/ 2026920 h 5257800"/>
              <a:gd name="connsiteX14" fmla="*/ 487680 w 1074420"/>
              <a:gd name="connsiteY14" fmla="*/ 2171700 h 5257800"/>
              <a:gd name="connsiteX15" fmla="*/ 365760 w 1074420"/>
              <a:gd name="connsiteY15" fmla="*/ 2438400 h 5257800"/>
              <a:gd name="connsiteX16" fmla="*/ 266700 w 1074420"/>
              <a:gd name="connsiteY16" fmla="*/ 2887980 h 5257800"/>
              <a:gd name="connsiteX17" fmla="*/ 167640 w 1074420"/>
              <a:gd name="connsiteY17" fmla="*/ 3672840 h 5257800"/>
              <a:gd name="connsiteX18" fmla="*/ 76200 w 1074420"/>
              <a:gd name="connsiteY18" fmla="*/ 4419600 h 5257800"/>
              <a:gd name="connsiteX19" fmla="*/ 38100 w 1074420"/>
              <a:gd name="connsiteY19" fmla="*/ 4640580 h 5257800"/>
              <a:gd name="connsiteX20" fmla="*/ 0 w 1074420"/>
              <a:gd name="connsiteY20" fmla="*/ 5257800 h 525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074420" h="5257800">
                <a:moveTo>
                  <a:pt x="632460" y="0"/>
                </a:moveTo>
                <a:lnTo>
                  <a:pt x="571500" y="83820"/>
                </a:lnTo>
                <a:lnTo>
                  <a:pt x="701040" y="297180"/>
                </a:lnTo>
                <a:lnTo>
                  <a:pt x="792480" y="281940"/>
                </a:lnTo>
                <a:lnTo>
                  <a:pt x="685800" y="502920"/>
                </a:lnTo>
                <a:lnTo>
                  <a:pt x="800100" y="518160"/>
                </a:lnTo>
                <a:lnTo>
                  <a:pt x="861060" y="716280"/>
                </a:lnTo>
                <a:lnTo>
                  <a:pt x="822960" y="830580"/>
                </a:lnTo>
                <a:lnTo>
                  <a:pt x="1074420" y="853440"/>
                </a:lnTo>
                <a:lnTo>
                  <a:pt x="739140" y="1516380"/>
                </a:lnTo>
                <a:lnTo>
                  <a:pt x="1051560" y="1615440"/>
                </a:lnTo>
                <a:lnTo>
                  <a:pt x="769620" y="1744980"/>
                </a:lnTo>
                <a:lnTo>
                  <a:pt x="556260" y="1905000"/>
                </a:lnTo>
                <a:lnTo>
                  <a:pt x="510540" y="2026920"/>
                </a:lnTo>
                <a:lnTo>
                  <a:pt x="487680" y="2171700"/>
                </a:lnTo>
                <a:lnTo>
                  <a:pt x="365760" y="2438400"/>
                </a:lnTo>
                <a:lnTo>
                  <a:pt x="266700" y="2887980"/>
                </a:lnTo>
                <a:lnTo>
                  <a:pt x="167640" y="3672840"/>
                </a:lnTo>
                <a:lnTo>
                  <a:pt x="76200" y="4419600"/>
                </a:lnTo>
                <a:lnTo>
                  <a:pt x="38100" y="4640580"/>
                </a:lnTo>
                <a:lnTo>
                  <a:pt x="0" y="5257800"/>
                </a:lnTo>
              </a:path>
            </a:pathLst>
          </a:cu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Forma livre 3"/>
          <p:cNvSpPr/>
          <p:nvPr/>
        </p:nvSpPr>
        <p:spPr>
          <a:xfrm>
            <a:off x="5859780" y="1120140"/>
            <a:ext cx="1165860" cy="5387340"/>
          </a:xfrm>
          <a:custGeom>
            <a:avLst/>
            <a:gdLst>
              <a:gd name="connsiteX0" fmla="*/ 739140 w 1165860"/>
              <a:gd name="connsiteY0" fmla="*/ 0 h 5387340"/>
              <a:gd name="connsiteX1" fmla="*/ 670560 w 1165860"/>
              <a:gd name="connsiteY1" fmla="*/ 91440 h 5387340"/>
              <a:gd name="connsiteX2" fmla="*/ 807720 w 1165860"/>
              <a:gd name="connsiteY2" fmla="*/ 297180 h 5387340"/>
              <a:gd name="connsiteX3" fmla="*/ 883920 w 1165860"/>
              <a:gd name="connsiteY3" fmla="*/ 281940 h 5387340"/>
              <a:gd name="connsiteX4" fmla="*/ 800100 w 1165860"/>
              <a:gd name="connsiteY4" fmla="*/ 495300 h 5387340"/>
              <a:gd name="connsiteX5" fmla="*/ 792480 w 1165860"/>
              <a:gd name="connsiteY5" fmla="*/ 502920 h 5387340"/>
              <a:gd name="connsiteX6" fmla="*/ 891540 w 1165860"/>
              <a:gd name="connsiteY6" fmla="*/ 525780 h 5387340"/>
              <a:gd name="connsiteX7" fmla="*/ 967740 w 1165860"/>
              <a:gd name="connsiteY7" fmla="*/ 716280 h 5387340"/>
              <a:gd name="connsiteX8" fmla="*/ 929640 w 1165860"/>
              <a:gd name="connsiteY8" fmla="*/ 838200 h 5387340"/>
              <a:gd name="connsiteX9" fmla="*/ 1165860 w 1165860"/>
              <a:gd name="connsiteY9" fmla="*/ 876300 h 5387340"/>
              <a:gd name="connsiteX10" fmla="*/ 838200 w 1165860"/>
              <a:gd name="connsiteY10" fmla="*/ 1531620 h 5387340"/>
              <a:gd name="connsiteX11" fmla="*/ 1158240 w 1165860"/>
              <a:gd name="connsiteY11" fmla="*/ 1615440 h 5387340"/>
              <a:gd name="connsiteX12" fmla="*/ 891540 w 1165860"/>
              <a:gd name="connsiteY12" fmla="*/ 1684020 h 5387340"/>
              <a:gd name="connsiteX13" fmla="*/ 685800 w 1165860"/>
              <a:gd name="connsiteY13" fmla="*/ 1828800 h 5387340"/>
              <a:gd name="connsiteX14" fmla="*/ 533400 w 1165860"/>
              <a:gd name="connsiteY14" fmla="*/ 2072640 h 5387340"/>
              <a:gd name="connsiteX15" fmla="*/ 441960 w 1165860"/>
              <a:gd name="connsiteY15" fmla="*/ 2385060 h 5387340"/>
              <a:gd name="connsiteX16" fmla="*/ 381000 w 1165860"/>
              <a:gd name="connsiteY16" fmla="*/ 2453640 h 5387340"/>
              <a:gd name="connsiteX17" fmla="*/ 373380 w 1165860"/>
              <a:gd name="connsiteY17" fmla="*/ 2560320 h 5387340"/>
              <a:gd name="connsiteX18" fmla="*/ 327660 w 1165860"/>
              <a:gd name="connsiteY18" fmla="*/ 2827020 h 5387340"/>
              <a:gd name="connsiteX19" fmla="*/ 213360 w 1165860"/>
              <a:gd name="connsiteY19" fmla="*/ 3642360 h 5387340"/>
              <a:gd name="connsiteX20" fmla="*/ 129540 w 1165860"/>
              <a:gd name="connsiteY20" fmla="*/ 4358640 h 5387340"/>
              <a:gd name="connsiteX21" fmla="*/ 0 w 1165860"/>
              <a:gd name="connsiteY21" fmla="*/ 5387340 h 5387340"/>
              <a:gd name="connsiteX22" fmla="*/ 91440 w 1165860"/>
              <a:gd name="connsiteY22" fmla="*/ 5387340 h 5387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165860" h="5387340">
                <a:moveTo>
                  <a:pt x="739140" y="0"/>
                </a:moveTo>
                <a:lnTo>
                  <a:pt x="670560" y="91440"/>
                </a:lnTo>
                <a:lnTo>
                  <a:pt x="807720" y="297180"/>
                </a:lnTo>
                <a:lnTo>
                  <a:pt x="883920" y="281940"/>
                </a:lnTo>
                <a:lnTo>
                  <a:pt x="800100" y="495300"/>
                </a:lnTo>
                <a:lnTo>
                  <a:pt x="792480" y="502920"/>
                </a:lnTo>
                <a:lnTo>
                  <a:pt x="891540" y="525780"/>
                </a:lnTo>
                <a:lnTo>
                  <a:pt x="967740" y="716280"/>
                </a:lnTo>
                <a:lnTo>
                  <a:pt x="929640" y="838200"/>
                </a:lnTo>
                <a:lnTo>
                  <a:pt x="1165860" y="876300"/>
                </a:lnTo>
                <a:lnTo>
                  <a:pt x="838200" y="1531620"/>
                </a:lnTo>
                <a:lnTo>
                  <a:pt x="1158240" y="1615440"/>
                </a:lnTo>
                <a:lnTo>
                  <a:pt x="891540" y="1684020"/>
                </a:lnTo>
                <a:lnTo>
                  <a:pt x="685800" y="1828800"/>
                </a:lnTo>
                <a:lnTo>
                  <a:pt x="533400" y="2072640"/>
                </a:lnTo>
                <a:lnTo>
                  <a:pt x="441960" y="2385060"/>
                </a:lnTo>
                <a:lnTo>
                  <a:pt x="381000" y="2453640"/>
                </a:lnTo>
                <a:lnTo>
                  <a:pt x="373380" y="2560320"/>
                </a:lnTo>
                <a:lnTo>
                  <a:pt x="327660" y="2827020"/>
                </a:lnTo>
                <a:lnTo>
                  <a:pt x="213360" y="3642360"/>
                </a:lnTo>
                <a:lnTo>
                  <a:pt x="129540" y="4358640"/>
                </a:lnTo>
                <a:lnTo>
                  <a:pt x="0" y="5387340"/>
                </a:lnTo>
                <a:lnTo>
                  <a:pt x="91440" y="5387340"/>
                </a:lnTo>
              </a:path>
            </a:pathLst>
          </a:custGeom>
          <a:noFill/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3999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Imagem 6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8898" y="1722033"/>
            <a:ext cx="5794330" cy="4252005"/>
          </a:xfrm>
          <a:prstGeom prst="rect">
            <a:avLst/>
          </a:prstGeom>
        </p:spPr>
      </p:pic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04/2022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299" y="1124744"/>
            <a:ext cx="5110843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LFAD204 - Triângulo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08/06/2022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2.125 kWh/mês  6.374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 </a:t>
            </a:r>
            <a:r>
              <a:rPr lang="pt-BR" sz="1600" dirty="0"/>
              <a:t>321034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 </a:t>
            </a:r>
            <a:r>
              <a:rPr lang="pt-BR" sz="1600" dirty="0"/>
              <a:t>321033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b="1" dirty="0"/>
              <a:t>Descrição</a:t>
            </a:r>
            <a:r>
              <a:rPr lang="pt-BR" sz="1600" dirty="0"/>
              <a:t>: manobra reduz em </a:t>
            </a:r>
            <a:r>
              <a:rPr lang="pt-BR" sz="1600" b="1" dirty="0"/>
              <a:t>0,011 km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dirty="0"/>
              <a:t>o acesso à SE de 78% da carga do 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dirty="0"/>
              <a:t>alimentador (1.583 clientes de BT, 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dirty="0"/>
              <a:t>6 de MT e 1.034 rurais). </a:t>
            </a:r>
          </a:p>
        </p:txBody>
      </p:sp>
      <p:sp>
        <p:nvSpPr>
          <p:cNvPr id="5" name="Retângulo 4"/>
          <p:cNvSpPr/>
          <p:nvPr/>
        </p:nvSpPr>
        <p:spPr>
          <a:xfrm>
            <a:off x="3587221" y="3248986"/>
            <a:ext cx="203132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		</a:t>
            </a:r>
          </a:p>
        </p:txBody>
      </p:sp>
      <p:sp>
        <p:nvSpPr>
          <p:cNvPr id="2" name="Forma livre 1"/>
          <p:cNvSpPr/>
          <p:nvPr/>
        </p:nvSpPr>
        <p:spPr>
          <a:xfrm>
            <a:off x="3296093" y="2679405"/>
            <a:ext cx="4295554" cy="3125972"/>
          </a:xfrm>
          <a:custGeom>
            <a:avLst/>
            <a:gdLst>
              <a:gd name="connsiteX0" fmla="*/ 0 w 4295554"/>
              <a:gd name="connsiteY0" fmla="*/ 3125972 h 3125972"/>
              <a:gd name="connsiteX1" fmla="*/ 308344 w 4295554"/>
              <a:gd name="connsiteY1" fmla="*/ 2838893 h 3125972"/>
              <a:gd name="connsiteX2" fmla="*/ 691116 w 4295554"/>
              <a:gd name="connsiteY2" fmla="*/ 2371060 h 3125972"/>
              <a:gd name="connsiteX3" fmla="*/ 882502 w 4295554"/>
              <a:gd name="connsiteY3" fmla="*/ 2030818 h 3125972"/>
              <a:gd name="connsiteX4" fmla="*/ 935665 w 4295554"/>
              <a:gd name="connsiteY4" fmla="*/ 1839432 h 3125972"/>
              <a:gd name="connsiteX5" fmla="*/ 1222744 w 4295554"/>
              <a:gd name="connsiteY5" fmla="*/ 1158948 h 3125972"/>
              <a:gd name="connsiteX6" fmla="*/ 2126512 w 4295554"/>
              <a:gd name="connsiteY6" fmla="*/ 435935 h 3125972"/>
              <a:gd name="connsiteX7" fmla="*/ 2466754 w 4295554"/>
              <a:gd name="connsiteY7" fmla="*/ 595423 h 3125972"/>
              <a:gd name="connsiteX8" fmla="*/ 2955851 w 4295554"/>
              <a:gd name="connsiteY8" fmla="*/ 0 h 3125972"/>
              <a:gd name="connsiteX9" fmla="*/ 4295554 w 4295554"/>
              <a:gd name="connsiteY9" fmla="*/ 627321 h 3125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295554" h="3125972">
                <a:moveTo>
                  <a:pt x="0" y="3125972"/>
                </a:moveTo>
                <a:lnTo>
                  <a:pt x="308344" y="2838893"/>
                </a:lnTo>
                <a:lnTo>
                  <a:pt x="691116" y="2371060"/>
                </a:lnTo>
                <a:lnTo>
                  <a:pt x="882502" y="2030818"/>
                </a:lnTo>
                <a:lnTo>
                  <a:pt x="935665" y="1839432"/>
                </a:lnTo>
                <a:lnTo>
                  <a:pt x="1222744" y="1158948"/>
                </a:lnTo>
                <a:lnTo>
                  <a:pt x="2126512" y="435935"/>
                </a:lnTo>
                <a:lnTo>
                  <a:pt x="2466754" y="595423"/>
                </a:lnTo>
                <a:lnTo>
                  <a:pt x="2955851" y="0"/>
                </a:lnTo>
                <a:lnTo>
                  <a:pt x="4295554" y="627321"/>
                </a:ln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Forma livre 2"/>
          <p:cNvSpPr/>
          <p:nvPr/>
        </p:nvSpPr>
        <p:spPr>
          <a:xfrm>
            <a:off x="3306726" y="3189767"/>
            <a:ext cx="4391246" cy="2615610"/>
          </a:xfrm>
          <a:custGeom>
            <a:avLst/>
            <a:gdLst>
              <a:gd name="connsiteX0" fmla="*/ 0 w 4391246"/>
              <a:gd name="connsiteY0" fmla="*/ 2615610 h 2615610"/>
              <a:gd name="connsiteX1" fmla="*/ 691116 w 4391246"/>
              <a:gd name="connsiteY1" fmla="*/ 1860698 h 2615610"/>
              <a:gd name="connsiteX2" fmla="*/ 1212111 w 4391246"/>
              <a:gd name="connsiteY2" fmla="*/ 627321 h 2615610"/>
              <a:gd name="connsiteX3" fmla="*/ 2009553 w 4391246"/>
              <a:gd name="connsiteY3" fmla="*/ 0 h 2615610"/>
              <a:gd name="connsiteX4" fmla="*/ 3040911 w 4391246"/>
              <a:gd name="connsiteY4" fmla="*/ 542261 h 2615610"/>
              <a:gd name="connsiteX5" fmla="*/ 4019107 w 4391246"/>
              <a:gd name="connsiteY5" fmla="*/ 1339703 h 2615610"/>
              <a:gd name="connsiteX6" fmla="*/ 4391246 w 4391246"/>
              <a:gd name="connsiteY6" fmla="*/ 956931 h 2615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1246" h="2615610">
                <a:moveTo>
                  <a:pt x="0" y="2615610"/>
                </a:moveTo>
                <a:lnTo>
                  <a:pt x="691116" y="1860698"/>
                </a:lnTo>
                <a:lnTo>
                  <a:pt x="1212111" y="627321"/>
                </a:lnTo>
                <a:lnTo>
                  <a:pt x="2009553" y="0"/>
                </a:lnTo>
                <a:lnTo>
                  <a:pt x="3040911" y="542261"/>
                </a:lnTo>
                <a:lnTo>
                  <a:pt x="4019107" y="1339703"/>
                </a:lnTo>
                <a:lnTo>
                  <a:pt x="4391246" y="956931"/>
                </a:lnTo>
              </a:path>
            </a:pathLst>
          </a:cu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131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05/2022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299" y="1124744"/>
            <a:ext cx="5110843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NVSU22 - Oeste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21/06/2022 (virtual)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2.423 kWh/mês  7.268 R$/ano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 </a:t>
            </a:r>
            <a:r>
              <a:rPr lang="pt-BR" sz="1600" dirty="0"/>
              <a:t>253825 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 </a:t>
            </a:r>
            <a:r>
              <a:rPr lang="pt-BR" sz="1600" dirty="0"/>
              <a:t>253824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b="1" dirty="0"/>
              <a:t>Descrição</a:t>
            </a:r>
            <a:r>
              <a:rPr lang="pt-BR" sz="1600" dirty="0"/>
              <a:t>:  manobra reduz o acesso à SE, além de 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dirty="0"/>
              <a:t>proporcionar um acesso por uma rede mais robusta.</a:t>
            </a:r>
          </a:p>
          <a:p>
            <a:pPr marL="0" indent="0">
              <a:spcBef>
                <a:spcPts val="600"/>
              </a:spcBef>
              <a:buSzPts val="1600"/>
            </a:pPr>
            <a:endParaRPr lang="pt-BR" sz="1600" dirty="0"/>
          </a:p>
        </p:txBody>
      </p:sp>
      <p:sp>
        <p:nvSpPr>
          <p:cNvPr id="5" name="Retângulo 4"/>
          <p:cNvSpPr/>
          <p:nvPr/>
        </p:nvSpPr>
        <p:spPr>
          <a:xfrm>
            <a:off x="3307872" y="3275112"/>
            <a:ext cx="20313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		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884" y="1304744"/>
            <a:ext cx="3176672" cy="4930823"/>
          </a:xfrm>
          <a:prstGeom prst="rect">
            <a:avLst/>
          </a:prstGeom>
        </p:spPr>
      </p:pic>
      <p:sp>
        <p:nvSpPr>
          <p:cNvPr id="3" name="Forma livre 2"/>
          <p:cNvSpPr/>
          <p:nvPr/>
        </p:nvSpPr>
        <p:spPr>
          <a:xfrm>
            <a:off x="4609322" y="1922106"/>
            <a:ext cx="1063690" cy="4273421"/>
          </a:xfrm>
          <a:custGeom>
            <a:avLst/>
            <a:gdLst>
              <a:gd name="connsiteX0" fmla="*/ 1063690 w 1063690"/>
              <a:gd name="connsiteY0" fmla="*/ 0 h 4273421"/>
              <a:gd name="connsiteX1" fmla="*/ 989045 w 1063690"/>
              <a:gd name="connsiteY1" fmla="*/ 429208 h 4273421"/>
              <a:gd name="connsiteX2" fmla="*/ 895739 w 1063690"/>
              <a:gd name="connsiteY2" fmla="*/ 755780 h 4273421"/>
              <a:gd name="connsiteX3" fmla="*/ 802433 w 1063690"/>
              <a:gd name="connsiteY3" fmla="*/ 1101012 h 4273421"/>
              <a:gd name="connsiteX4" fmla="*/ 811763 w 1063690"/>
              <a:gd name="connsiteY4" fmla="*/ 1166327 h 4273421"/>
              <a:gd name="connsiteX5" fmla="*/ 615820 w 1063690"/>
              <a:gd name="connsiteY5" fmla="*/ 1828800 h 4273421"/>
              <a:gd name="connsiteX6" fmla="*/ 419878 w 1063690"/>
              <a:gd name="connsiteY6" fmla="*/ 1828800 h 4273421"/>
              <a:gd name="connsiteX7" fmla="*/ 335902 w 1063690"/>
              <a:gd name="connsiteY7" fmla="*/ 4012163 h 4273421"/>
              <a:gd name="connsiteX8" fmla="*/ 65314 w 1063690"/>
              <a:gd name="connsiteY8" fmla="*/ 3974841 h 4273421"/>
              <a:gd name="connsiteX9" fmla="*/ 0 w 1063690"/>
              <a:gd name="connsiteY9" fmla="*/ 4273421 h 4273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63690" h="4273421">
                <a:moveTo>
                  <a:pt x="1063690" y="0"/>
                </a:moveTo>
                <a:lnTo>
                  <a:pt x="989045" y="429208"/>
                </a:lnTo>
                <a:lnTo>
                  <a:pt x="895739" y="755780"/>
                </a:lnTo>
                <a:lnTo>
                  <a:pt x="802433" y="1101012"/>
                </a:lnTo>
                <a:lnTo>
                  <a:pt x="811763" y="1166327"/>
                </a:lnTo>
                <a:lnTo>
                  <a:pt x="615820" y="1828800"/>
                </a:lnTo>
                <a:lnTo>
                  <a:pt x="419878" y="1828800"/>
                </a:lnTo>
                <a:lnTo>
                  <a:pt x="335902" y="4012163"/>
                </a:lnTo>
                <a:lnTo>
                  <a:pt x="65314" y="3974841"/>
                </a:lnTo>
                <a:lnTo>
                  <a:pt x="0" y="4273421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Forma livre 3"/>
          <p:cNvSpPr/>
          <p:nvPr/>
        </p:nvSpPr>
        <p:spPr>
          <a:xfrm>
            <a:off x="4618653" y="1912776"/>
            <a:ext cx="3013788" cy="4245428"/>
          </a:xfrm>
          <a:custGeom>
            <a:avLst/>
            <a:gdLst>
              <a:gd name="connsiteX0" fmla="*/ 1194318 w 3013788"/>
              <a:gd name="connsiteY0" fmla="*/ 0 h 4245428"/>
              <a:gd name="connsiteX1" fmla="*/ 961053 w 3013788"/>
              <a:gd name="connsiteY1" fmla="*/ 1007706 h 4245428"/>
              <a:gd name="connsiteX2" fmla="*/ 774441 w 3013788"/>
              <a:gd name="connsiteY2" fmla="*/ 1586204 h 4245428"/>
              <a:gd name="connsiteX3" fmla="*/ 1595535 w 3013788"/>
              <a:gd name="connsiteY3" fmla="*/ 1847461 h 4245428"/>
              <a:gd name="connsiteX4" fmla="*/ 2995127 w 3013788"/>
              <a:gd name="connsiteY4" fmla="*/ 2192693 h 4245428"/>
              <a:gd name="connsiteX5" fmla="*/ 3013788 w 3013788"/>
              <a:gd name="connsiteY5" fmla="*/ 2230016 h 4245428"/>
              <a:gd name="connsiteX6" fmla="*/ 2789853 w 3013788"/>
              <a:gd name="connsiteY6" fmla="*/ 2379306 h 4245428"/>
              <a:gd name="connsiteX7" fmla="*/ 2668555 w 3013788"/>
              <a:gd name="connsiteY7" fmla="*/ 2388636 h 4245428"/>
              <a:gd name="connsiteX8" fmla="*/ 2659225 w 3013788"/>
              <a:gd name="connsiteY8" fmla="*/ 3219061 h 4245428"/>
              <a:gd name="connsiteX9" fmla="*/ 1894114 w 3013788"/>
              <a:gd name="connsiteY9" fmla="*/ 3219061 h 4245428"/>
              <a:gd name="connsiteX10" fmla="*/ 1427584 w 3013788"/>
              <a:gd name="connsiteY10" fmla="*/ 3219061 h 4245428"/>
              <a:gd name="connsiteX11" fmla="*/ 1287625 w 3013788"/>
              <a:gd name="connsiteY11" fmla="*/ 3247053 h 4245428"/>
              <a:gd name="connsiteX12" fmla="*/ 905069 w 3013788"/>
              <a:gd name="connsiteY12" fmla="*/ 3265714 h 4245428"/>
              <a:gd name="connsiteX13" fmla="*/ 513184 w 3013788"/>
              <a:gd name="connsiteY13" fmla="*/ 3265714 h 4245428"/>
              <a:gd name="connsiteX14" fmla="*/ 382555 w 3013788"/>
              <a:gd name="connsiteY14" fmla="*/ 3284375 h 4245428"/>
              <a:gd name="connsiteX15" fmla="*/ 363894 w 3013788"/>
              <a:gd name="connsiteY15" fmla="*/ 3284375 h 4245428"/>
              <a:gd name="connsiteX16" fmla="*/ 317241 w 3013788"/>
              <a:gd name="connsiteY16" fmla="*/ 4021493 h 4245428"/>
              <a:gd name="connsiteX17" fmla="*/ 74645 w 3013788"/>
              <a:gd name="connsiteY17" fmla="*/ 3974840 h 4245428"/>
              <a:gd name="connsiteX18" fmla="*/ 0 w 3013788"/>
              <a:gd name="connsiteY18" fmla="*/ 4245428 h 4245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013788" h="4245428">
                <a:moveTo>
                  <a:pt x="1194318" y="0"/>
                </a:moveTo>
                <a:lnTo>
                  <a:pt x="961053" y="1007706"/>
                </a:lnTo>
                <a:lnTo>
                  <a:pt x="774441" y="1586204"/>
                </a:lnTo>
                <a:lnTo>
                  <a:pt x="1595535" y="1847461"/>
                </a:lnTo>
                <a:lnTo>
                  <a:pt x="2995127" y="2192693"/>
                </a:lnTo>
                <a:lnTo>
                  <a:pt x="3013788" y="2230016"/>
                </a:lnTo>
                <a:lnTo>
                  <a:pt x="2789853" y="2379306"/>
                </a:lnTo>
                <a:lnTo>
                  <a:pt x="2668555" y="2388636"/>
                </a:lnTo>
                <a:lnTo>
                  <a:pt x="2659225" y="3219061"/>
                </a:lnTo>
                <a:lnTo>
                  <a:pt x="1894114" y="3219061"/>
                </a:lnTo>
                <a:lnTo>
                  <a:pt x="1427584" y="3219061"/>
                </a:lnTo>
                <a:lnTo>
                  <a:pt x="1287625" y="3247053"/>
                </a:lnTo>
                <a:lnTo>
                  <a:pt x="905069" y="3265714"/>
                </a:lnTo>
                <a:lnTo>
                  <a:pt x="513184" y="3265714"/>
                </a:lnTo>
                <a:lnTo>
                  <a:pt x="382555" y="3284375"/>
                </a:lnTo>
                <a:lnTo>
                  <a:pt x="363894" y="3284375"/>
                </a:lnTo>
                <a:lnTo>
                  <a:pt x="317241" y="4021493"/>
                </a:lnTo>
                <a:lnTo>
                  <a:pt x="74645" y="3974840"/>
                </a:lnTo>
                <a:lnTo>
                  <a:pt x="0" y="4245428"/>
                </a:lnTo>
              </a:path>
            </a:pathLst>
          </a:cu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8369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06/2022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299" y="1124744"/>
            <a:ext cx="5110843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SLUU10/11 - Centro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05/08/2022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 3.562 kWh/mês   10.687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 2778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</a:t>
            </a:r>
            <a:r>
              <a:rPr lang="pt-BR" sz="1600" dirty="0"/>
              <a:t> 1660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/>
              <a:t>Descrição:  manobra propõe transferência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/>
              <a:t>de 3% da carga do alimentador </a:t>
            </a:r>
            <a:r>
              <a:rPr lang="pt-BR" sz="1600" b="1" dirty="0"/>
              <a:t>SLUU10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/>
              <a:t>(152 clientes de BT,1 MT e 0 rurais)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/>
              <a:t>para a rede </a:t>
            </a:r>
            <a:r>
              <a:rPr lang="pt-BR" sz="1600" b="1" dirty="0"/>
              <a:t>SLUU11, </a:t>
            </a:r>
            <a:r>
              <a:rPr lang="pt-BR" sz="1600" dirty="0"/>
              <a:t>atualmente menos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/>
              <a:t>carregado. </a:t>
            </a:r>
            <a:endParaRPr lang="pt-BR" sz="1600" dirty="0">
              <a:highlight>
                <a:srgbClr val="FFFF00"/>
              </a:highlight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3307872" y="3275112"/>
            <a:ext cx="20313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		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601" y="1389209"/>
            <a:ext cx="5036300" cy="4643101"/>
          </a:xfrm>
          <a:prstGeom prst="rect">
            <a:avLst/>
          </a:prstGeom>
        </p:spPr>
      </p:pic>
      <p:sp>
        <p:nvSpPr>
          <p:cNvPr id="3" name="Forma livre 2"/>
          <p:cNvSpPr/>
          <p:nvPr/>
        </p:nvSpPr>
        <p:spPr>
          <a:xfrm>
            <a:off x="4267200" y="2621280"/>
            <a:ext cx="3248297" cy="3091543"/>
          </a:xfrm>
          <a:custGeom>
            <a:avLst/>
            <a:gdLst>
              <a:gd name="connsiteX0" fmla="*/ 0 w 3248297"/>
              <a:gd name="connsiteY0" fmla="*/ 3091543 h 3091543"/>
              <a:gd name="connsiteX1" fmla="*/ 113211 w 3248297"/>
              <a:gd name="connsiteY1" fmla="*/ 2830286 h 3091543"/>
              <a:gd name="connsiteX2" fmla="*/ 200297 w 3248297"/>
              <a:gd name="connsiteY2" fmla="*/ 2708366 h 3091543"/>
              <a:gd name="connsiteX3" fmla="*/ 278674 w 3248297"/>
              <a:gd name="connsiteY3" fmla="*/ 2621280 h 3091543"/>
              <a:gd name="connsiteX4" fmla="*/ 487680 w 3248297"/>
              <a:gd name="connsiteY4" fmla="*/ 2560320 h 3091543"/>
              <a:gd name="connsiteX5" fmla="*/ 661851 w 3248297"/>
              <a:gd name="connsiteY5" fmla="*/ 2542903 h 3091543"/>
              <a:gd name="connsiteX6" fmla="*/ 809897 w 3248297"/>
              <a:gd name="connsiteY6" fmla="*/ 2577737 h 3091543"/>
              <a:gd name="connsiteX7" fmla="*/ 923109 w 3248297"/>
              <a:gd name="connsiteY7" fmla="*/ 2577737 h 3091543"/>
              <a:gd name="connsiteX8" fmla="*/ 1123406 w 3248297"/>
              <a:gd name="connsiteY8" fmla="*/ 2595154 h 3091543"/>
              <a:gd name="connsiteX9" fmla="*/ 1375954 w 3248297"/>
              <a:gd name="connsiteY9" fmla="*/ 2569029 h 3091543"/>
              <a:gd name="connsiteX10" fmla="*/ 1584960 w 3248297"/>
              <a:gd name="connsiteY10" fmla="*/ 2551611 h 3091543"/>
              <a:gd name="connsiteX11" fmla="*/ 1811383 w 3248297"/>
              <a:gd name="connsiteY11" fmla="*/ 2542903 h 3091543"/>
              <a:gd name="connsiteX12" fmla="*/ 1898469 w 3248297"/>
              <a:gd name="connsiteY12" fmla="*/ 2508069 h 3091543"/>
              <a:gd name="connsiteX13" fmla="*/ 1959429 w 3248297"/>
              <a:gd name="connsiteY13" fmla="*/ 2438400 h 3091543"/>
              <a:gd name="connsiteX14" fmla="*/ 1994263 w 3248297"/>
              <a:gd name="connsiteY14" fmla="*/ 2325189 h 3091543"/>
              <a:gd name="connsiteX15" fmla="*/ 1994263 w 3248297"/>
              <a:gd name="connsiteY15" fmla="*/ 2264229 h 3091543"/>
              <a:gd name="connsiteX16" fmla="*/ 1915886 w 3248297"/>
              <a:gd name="connsiteY16" fmla="*/ 2246811 h 3091543"/>
              <a:gd name="connsiteX17" fmla="*/ 1950720 w 3248297"/>
              <a:gd name="connsiteY17" fmla="*/ 1950720 h 3091543"/>
              <a:gd name="connsiteX18" fmla="*/ 1976846 w 3248297"/>
              <a:gd name="connsiteY18" fmla="*/ 1759131 h 3091543"/>
              <a:gd name="connsiteX19" fmla="*/ 2029097 w 3248297"/>
              <a:gd name="connsiteY19" fmla="*/ 1524000 h 3091543"/>
              <a:gd name="connsiteX20" fmla="*/ 2029097 w 3248297"/>
              <a:gd name="connsiteY20" fmla="*/ 1341120 h 3091543"/>
              <a:gd name="connsiteX21" fmla="*/ 2229394 w 3248297"/>
              <a:gd name="connsiteY21" fmla="*/ 1245326 h 3091543"/>
              <a:gd name="connsiteX22" fmla="*/ 2429691 w 3248297"/>
              <a:gd name="connsiteY22" fmla="*/ 1132114 h 3091543"/>
              <a:gd name="connsiteX23" fmla="*/ 2534194 w 3248297"/>
              <a:gd name="connsiteY23" fmla="*/ 1053737 h 3091543"/>
              <a:gd name="connsiteX24" fmla="*/ 2656114 w 3248297"/>
              <a:gd name="connsiteY24" fmla="*/ 966651 h 3091543"/>
              <a:gd name="connsiteX25" fmla="*/ 2821577 w 3248297"/>
              <a:gd name="connsiteY25" fmla="*/ 862149 h 3091543"/>
              <a:gd name="connsiteX26" fmla="*/ 2891246 w 3248297"/>
              <a:gd name="connsiteY26" fmla="*/ 801189 h 3091543"/>
              <a:gd name="connsiteX27" fmla="*/ 2934789 w 3248297"/>
              <a:gd name="connsiteY27" fmla="*/ 740229 h 3091543"/>
              <a:gd name="connsiteX28" fmla="*/ 3248297 w 3248297"/>
              <a:gd name="connsiteY28" fmla="*/ 705394 h 3091543"/>
              <a:gd name="connsiteX29" fmla="*/ 3100251 w 3248297"/>
              <a:gd name="connsiteY29" fmla="*/ 252549 h 3091543"/>
              <a:gd name="connsiteX30" fmla="*/ 3082834 w 3248297"/>
              <a:gd name="connsiteY30" fmla="*/ 113211 h 3091543"/>
              <a:gd name="connsiteX31" fmla="*/ 3082834 w 3248297"/>
              <a:gd name="connsiteY31" fmla="*/ 52251 h 3091543"/>
              <a:gd name="connsiteX32" fmla="*/ 3222171 w 3248297"/>
              <a:gd name="connsiteY32" fmla="*/ 0 h 3091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248297" h="3091543">
                <a:moveTo>
                  <a:pt x="0" y="3091543"/>
                </a:moveTo>
                <a:lnTo>
                  <a:pt x="113211" y="2830286"/>
                </a:lnTo>
                <a:lnTo>
                  <a:pt x="200297" y="2708366"/>
                </a:lnTo>
                <a:lnTo>
                  <a:pt x="278674" y="2621280"/>
                </a:lnTo>
                <a:lnTo>
                  <a:pt x="487680" y="2560320"/>
                </a:lnTo>
                <a:lnTo>
                  <a:pt x="661851" y="2542903"/>
                </a:lnTo>
                <a:lnTo>
                  <a:pt x="809897" y="2577737"/>
                </a:lnTo>
                <a:lnTo>
                  <a:pt x="923109" y="2577737"/>
                </a:lnTo>
                <a:lnTo>
                  <a:pt x="1123406" y="2595154"/>
                </a:lnTo>
                <a:lnTo>
                  <a:pt x="1375954" y="2569029"/>
                </a:lnTo>
                <a:lnTo>
                  <a:pt x="1584960" y="2551611"/>
                </a:lnTo>
                <a:lnTo>
                  <a:pt x="1811383" y="2542903"/>
                </a:lnTo>
                <a:lnTo>
                  <a:pt x="1898469" y="2508069"/>
                </a:lnTo>
                <a:lnTo>
                  <a:pt x="1959429" y="2438400"/>
                </a:lnTo>
                <a:lnTo>
                  <a:pt x="1994263" y="2325189"/>
                </a:lnTo>
                <a:lnTo>
                  <a:pt x="1994263" y="2264229"/>
                </a:lnTo>
                <a:lnTo>
                  <a:pt x="1915886" y="2246811"/>
                </a:lnTo>
                <a:lnTo>
                  <a:pt x="1950720" y="1950720"/>
                </a:lnTo>
                <a:lnTo>
                  <a:pt x="1976846" y="1759131"/>
                </a:lnTo>
                <a:lnTo>
                  <a:pt x="2029097" y="1524000"/>
                </a:lnTo>
                <a:lnTo>
                  <a:pt x="2029097" y="1341120"/>
                </a:lnTo>
                <a:lnTo>
                  <a:pt x="2229394" y="1245326"/>
                </a:lnTo>
                <a:lnTo>
                  <a:pt x="2429691" y="1132114"/>
                </a:lnTo>
                <a:lnTo>
                  <a:pt x="2534194" y="1053737"/>
                </a:lnTo>
                <a:lnTo>
                  <a:pt x="2656114" y="966651"/>
                </a:lnTo>
                <a:lnTo>
                  <a:pt x="2821577" y="862149"/>
                </a:lnTo>
                <a:lnTo>
                  <a:pt x="2891246" y="801189"/>
                </a:lnTo>
                <a:lnTo>
                  <a:pt x="2934789" y="740229"/>
                </a:lnTo>
                <a:lnTo>
                  <a:pt x="3248297" y="705394"/>
                </a:lnTo>
                <a:lnTo>
                  <a:pt x="3100251" y="252549"/>
                </a:lnTo>
                <a:lnTo>
                  <a:pt x="3082834" y="113211"/>
                </a:lnTo>
                <a:lnTo>
                  <a:pt x="3082834" y="52251"/>
                </a:lnTo>
                <a:lnTo>
                  <a:pt x="3222171" y="0"/>
                </a:ln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Forma livre 3"/>
          <p:cNvSpPr/>
          <p:nvPr/>
        </p:nvSpPr>
        <p:spPr>
          <a:xfrm>
            <a:off x="3944983" y="1619794"/>
            <a:ext cx="3509554" cy="1358537"/>
          </a:xfrm>
          <a:custGeom>
            <a:avLst/>
            <a:gdLst>
              <a:gd name="connsiteX0" fmla="*/ 0 w 3509554"/>
              <a:gd name="connsiteY0" fmla="*/ 1358537 h 1358537"/>
              <a:gd name="connsiteX1" fmla="*/ 156754 w 3509554"/>
              <a:gd name="connsiteY1" fmla="*/ 1262743 h 1358537"/>
              <a:gd name="connsiteX2" fmla="*/ 261257 w 3509554"/>
              <a:gd name="connsiteY2" fmla="*/ 1184366 h 1358537"/>
              <a:gd name="connsiteX3" fmla="*/ 322217 w 3509554"/>
              <a:gd name="connsiteY3" fmla="*/ 1053737 h 1358537"/>
              <a:gd name="connsiteX4" fmla="*/ 391886 w 3509554"/>
              <a:gd name="connsiteY4" fmla="*/ 931817 h 1358537"/>
              <a:gd name="connsiteX5" fmla="*/ 487680 w 3509554"/>
              <a:gd name="connsiteY5" fmla="*/ 783772 h 1358537"/>
              <a:gd name="connsiteX6" fmla="*/ 557348 w 3509554"/>
              <a:gd name="connsiteY6" fmla="*/ 627017 h 1358537"/>
              <a:gd name="connsiteX7" fmla="*/ 653143 w 3509554"/>
              <a:gd name="connsiteY7" fmla="*/ 487680 h 1358537"/>
              <a:gd name="connsiteX8" fmla="*/ 679268 w 3509554"/>
              <a:gd name="connsiteY8" fmla="*/ 409303 h 1358537"/>
              <a:gd name="connsiteX9" fmla="*/ 827314 w 3509554"/>
              <a:gd name="connsiteY9" fmla="*/ 330926 h 1358537"/>
              <a:gd name="connsiteX10" fmla="*/ 1062446 w 3509554"/>
              <a:gd name="connsiteY10" fmla="*/ 78377 h 1358537"/>
              <a:gd name="connsiteX11" fmla="*/ 1114697 w 3509554"/>
              <a:gd name="connsiteY11" fmla="*/ 0 h 1358537"/>
              <a:gd name="connsiteX12" fmla="*/ 1219200 w 3509554"/>
              <a:gd name="connsiteY12" fmla="*/ 8709 h 1358537"/>
              <a:gd name="connsiteX13" fmla="*/ 1463040 w 3509554"/>
              <a:gd name="connsiteY13" fmla="*/ 304800 h 1358537"/>
              <a:gd name="connsiteX14" fmla="*/ 1663337 w 3509554"/>
              <a:gd name="connsiteY14" fmla="*/ 452846 h 1358537"/>
              <a:gd name="connsiteX15" fmla="*/ 1811383 w 3509554"/>
              <a:gd name="connsiteY15" fmla="*/ 531223 h 1358537"/>
              <a:gd name="connsiteX16" fmla="*/ 1933303 w 3509554"/>
              <a:gd name="connsiteY16" fmla="*/ 496389 h 1358537"/>
              <a:gd name="connsiteX17" fmla="*/ 2037806 w 3509554"/>
              <a:gd name="connsiteY17" fmla="*/ 444137 h 1358537"/>
              <a:gd name="connsiteX18" fmla="*/ 2124891 w 3509554"/>
              <a:gd name="connsiteY18" fmla="*/ 304800 h 1358537"/>
              <a:gd name="connsiteX19" fmla="*/ 2220686 w 3509554"/>
              <a:gd name="connsiteY19" fmla="*/ 200297 h 1358537"/>
              <a:gd name="connsiteX20" fmla="*/ 2290354 w 3509554"/>
              <a:gd name="connsiteY20" fmla="*/ 113212 h 1358537"/>
              <a:gd name="connsiteX21" fmla="*/ 2429691 w 3509554"/>
              <a:gd name="connsiteY21" fmla="*/ 148046 h 1358537"/>
              <a:gd name="connsiteX22" fmla="*/ 2612571 w 3509554"/>
              <a:gd name="connsiteY22" fmla="*/ 209006 h 1358537"/>
              <a:gd name="connsiteX23" fmla="*/ 2778034 w 3509554"/>
              <a:gd name="connsiteY23" fmla="*/ 148046 h 1358537"/>
              <a:gd name="connsiteX24" fmla="*/ 2882537 w 3509554"/>
              <a:gd name="connsiteY24" fmla="*/ 191589 h 1358537"/>
              <a:gd name="connsiteX25" fmla="*/ 2969623 w 3509554"/>
              <a:gd name="connsiteY25" fmla="*/ 278675 h 1358537"/>
              <a:gd name="connsiteX26" fmla="*/ 3108960 w 3509554"/>
              <a:gd name="connsiteY26" fmla="*/ 357052 h 1358537"/>
              <a:gd name="connsiteX27" fmla="*/ 3222171 w 3509554"/>
              <a:gd name="connsiteY27" fmla="*/ 513806 h 1358537"/>
              <a:gd name="connsiteX28" fmla="*/ 3300548 w 3509554"/>
              <a:gd name="connsiteY28" fmla="*/ 592183 h 1358537"/>
              <a:gd name="connsiteX29" fmla="*/ 3344091 w 3509554"/>
              <a:gd name="connsiteY29" fmla="*/ 731520 h 1358537"/>
              <a:gd name="connsiteX30" fmla="*/ 3439886 w 3509554"/>
              <a:gd name="connsiteY30" fmla="*/ 775063 h 1358537"/>
              <a:gd name="connsiteX31" fmla="*/ 3466011 w 3509554"/>
              <a:gd name="connsiteY31" fmla="*/ 905692 h 1358537"/>
              <a:gd name="connsiteX32" fmla="*/ 3509554 w 3509554"/>
              <a:gd name="connsiteY32" fmla="*/ 984069 h 1358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509554" h="1358537">
                <a:moveTo>
                  <a:pt x="0" y="1358537"/>
                </a:moveTo>
                <a:lnTo>
                  <a:pt x="156754" y="1262743"/>
                </a:lnTo>
                <a:lnTo>
                  <a:pt x="261257" y="1184366"/>
                </a:lnTo>
                <a:lnTo>
                  <a:pt x="322217" y="1053737"/>
                </a:lnTo>
                <a:lnTo>
                  <a:pt x="391886" y="931817"/>
                </a:lnTo>
                <a:lnTo>
                  <a:pt x="487680" y="783772"/>
                </a:lnTo>
                <a:lnTo>
                  <a:pt x="557348" y="627017"/>
                </a:lnTo>
                <a:lnTo>
                  <a:pt x="653143" y="487680"/>
                </a:lnTo>
                <a:lnTo>
                  <a:pt x="679268" y="409303"/>
                </a:lnTo>
                <a:lnTo>
                  <a:pt x="827314" y="330926"/>
                </a:lnTo>
                <a:lnTo>
                  <a:pt x="1062446" y="78377"/>
                </a:lnTo>
                <a:lnTo>
                  <a:pt x="1114697" y="0"/>
                </a:lnTo>
                <a:lnTo>
                  <a:pt x="1219200" y="8709"/>
                </a:lnTo>
                <a:lnTo>
                  <a:pt x="1463040" y="304800"/>
                </a:lnTo>
                <a:lnTo>
                  <a:pt x="1663337" y="452846"/>
                </a:lnTo>
                <a:lnTo>
                  <a:pt x="1811383" y="531223"/>
                </a:lnTo>
                <a:lnTo>
                  <a:pt x="1933303" y="496389"/>
                </a:lnTo>
                <a:lnTo>
                  <a:pt x="2037806" y="444137"/>
                </a:lnTo>
                <a:lnTo>
                  <a:pt x="2124891" y="304800"/>
                </a:lnTo>
                <a:lnTo>
                  <a:pt x="2220686" y="200297"/>
                </a:lnTo>
                <a:lnTo>
                  <a:pt x="2290354" y="113212"/>
                </a:lnTo>
                <a:lnTo>
                  <a:pt x="2429691" y="148046"/>
                </a:lnTo>
                <a:lnTo>
                  <a:pt x="2612571" y="209006"/>
                </a:lnTo>
                <a:lnTo>
                  <a:pt x="2778034" y="148046"/>
                </a:lnTo>
                <a:lnTo>
                  <a:pt x="2882537" y="191589"/>
                </a:lnTo>
                <a:lnTo>
                  <a:pt x="2969623" y="278675"/>
                </a:lnTo>
                <a:lnTo>
                  <a:pt x="3108960" y="357052"/>
                </a:lnTo>
                <a:lnTo>
                  <a:pt x="3222171" y="513806"/>
                </a:lnTo>
                <a:lnTo>
                  <a:pt x="3300548" y="592183"/>
                </a:lnTo>
                <a:lnTo>
                  <a:pt x="3344091" y="731520"/>
                </a:lnTo>
                <a:lnTo>
                  <a:pt x="3439886" y="775063"/>
                </a:lnTo>
                <a:lnTo>
                  <a:pt x="3466011" y="905692"/>
                </a:lnTo>
                <a:lnTo>
                  <a:pt x="3509554" y="984069"/>
                </a:lnTo>
              </a:path>
            </a:pathLst>
          </a:custGeom>
          <a:ln>
            <a:solidFill>
              <a:srgbClr val="00206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5554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07/2022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299" y="1124744"/>
            <a:ext cx="5110843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BETT317 - Centro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11/08/2022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1.582 kWh/mês   4.746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 302273 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</a:t>
            </a:r>
            <a:r>
              <a:rPr lang="pt-BR" sz="1600" dirty="0"/>
              <a:t> 306353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Descrição: </a:t>
            </a:r>
            <a:r>
              <a:rPr lang="pt-BR" sz="1600" dirty="0"/>
              <a:t>manobra reduz em </a:t>
            </a:r>
            <a:r>
              <a:rPr lang="pt-BR" sz="1600" b="1" dirty="0"/>
              <a:t>1,11 km</a:t>
            </a:r>
            <a:r>
              <a:rPr lang="pt-BR" sz="1600" dirty="0"/>
              <a:t>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/>
              <a:t>o acesso à SE de 12 % da carga do alimentador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/>
              <a:t>(1649 clientes de BT, 0 de MT e 0 rurais). </a:t>
            </a:r>
          </a:p>
        </p:txBody>
      </p:sp>
      <p:sp>
        <p:nvSpPr>
          <p:cNvPr id="5" name="Retângulo 4"/>
          <p:cNvSpPr/>
          <p:nvPr/>
        </p:nvSpPr>
        <p:spPr>
          <a:xfrm>
            <a:off x="3307872" y="3275112"/>
            <a:ext cx="20313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		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4894" y="1018418"/>
            <a:ext cx="2477386" cy="5681355"/>
          </a:xfrm>
          <a:prstGeom prst="rect">
            <a:avLst/>
          </a:prstGeom>
        </p:spPr>
      </p:pic>
      <p:sp>
        <p:nvSpPr>
          <p:cNvPr id="8" name="Forma livre 7"/>
          <p:cNvSpPr/>
          <p:nvPr/>
        </p:nvSpPr>
        <p:spPr>
          <a:xfrm>
            <a:off x="5156791" y="1488558"/>
            <a:ext cx="2041451" cy="4986670"/>
          </a:xfrm>
          <a:custGeom>
            <a:avLst/>
            <a:gdLst>
              <a:gd name="connsiteX0" fmla="*/ 0 w 2041451"/>
              <a:gd name="connsiteY0" fmla="*/ 4986670 h 4986670"/>
              <a:gd name="connsiteX1" fmla="*/ 637953 w 2041451"/>
              <a:gd name="connsiteY1" fmla="*/ 4848447 h 4986670"/>
              <a:gd name="connsiteX2" fmla="*/ 648586 w 2041451"/>
              <a:gd name="connsiteY2" fmla="*/ 4635795 h 4986670"/>
              <a:gd name="connsiteX3" fmla="*/ 691116 w 2041451"/>
              <a:gd name="connsiteY3" fmla="*/ 4518837 h 4986670"/>
              <a:gd name="connsiteX4" fmla="*/ 786809 w 2041451"/>
              <a:gd name="connsiteY4" fmla="*/ 4497572 h 4986670"/>
              <a:gd name="connsiteX5" fmla="*/ 1116418 w 2041451"/>
              <a:gd name="connsiteY5" fmla="*/ 3902149 h 4986670"/>
              <a:gd name="connsiteX6" fmla="*/ 1467293 w 2041451"/>
              <a:gd name="connsiteY6" fmla="*/ 3583172 h 4986670"/>
              <a:gd name="connsiteX7" fmla="*/ 1360967 w 2041451"/>
              <a:gd name="connsiteY7" fmla="*/ 3104707 h 4986670"/>
              <a:gd name="connsiteX8" fmla="*/ 1350335 w 2041451"/>
              <a:gd name="connsiteY8" fmla="*/ 3019647 h 4986670"/>
              <a:gd name="connsiteX9" fmla="*/ 1382232 w 2041451"/>
              <a:gd name="connsiteY9" fmla="*/ 2881423 h 4986670"/>
              <a:gd name="connsiteX10" fmla="*/ 2041451 w 2041451"/>
              <a:gd name="connsiteY10" fmla="*/ 797442 h 4986670"/>
              <a:gd name="connsiteX11" fmla="*/ 1807535 w 2041451"/>
              <a:gd name="connsiteY11" fmla="*/ 754912 h 4986670"/>
              <a:gd name="connsiteX12" fmla="*/ 1967023 w 2041451"/>
              <a:gd name="connsiteY12" fmla="*/ 53163 h 4986670"/>
              <a:gd name="connsiteX13" fmla="*/ 1924493 w 2041451"/>
              <a:gd name="connsiteY13" fmla="*/ 0 h 4986670"/>
              <a:gd name="connsiteX14" fmla="*/ 1881962 w 2041451"/>
              <a:gd name="connsiteY14" fmla="*/ 31898 h 4986670"/>
              <a:gd name="connsiteX15" fmla="*/ 1850065 w 2041451"/>
              <a:gd name="connsiteY15" fmla="*/ 85061 h 4986670"/>
              <a:gd name="connsiteX16" fmla="*/ 1775637 w 2041451"/>
              <a:gd name="connsiteY16" fmla="*/ 74428 h 4986670"/>
              <a:gd name="connsiteX17" fmla="*/ 1765004 w 2041451"/>
              <a:gd name="connsiteY17" fmla="*/ 21265 h 4986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041451" h="4986670">
                <a:moveTo>
                  <a:pt x="0" y="4986670"/>
                </a:moveTo>
                <a:lnTo>
                  <a:pt x="637953" y="4848447"/>
                </a:lnTo>
                <a:lnTo>
                  <a:pt x="648586" y="4635795"/>
                </a:lnTo>
                <a:lnTo>
                  <a:pt x="691116" y="4518837"/>
                </a:lnTo>
                <a:lnTo>
                  <a:pt x="786809" y="4497572"/>
                </a:lnTo>
                <a:lnTo>
                  <a:pt x="1116418" y="3902149"/>
                </a:lnTo>
                <a:lnTo>
                  <a:pt x="1467293" y="3583172"/>
                </a:lnTo>
                <a:lnTo>
                  <a:pt x="1360967" y="3104707"/>
                </a:lnTo>
                <a:lnTo>
                  <a:pt x="1350335" y="3019647"/>
                </a:lnTo>
                <a:lnTo>
                  <a:pt x="1382232" y="2881423"/>
                </a:lnTo>
                <a:lnTo>
                  <a:pt x="2041451" y="797442"/>
                </a:lnTo>
                <a:lnTo>
                  <a:pt x="1807535" y="754912"/>
                </a:lnTo>
                <a:lnTo>
                  <a:pt x="1967023" y="53163"/>
                </a:lnTo>
                <a:lnTo>
                  <a:pt x="1924493" y="0"/>
                </a:lnTo>
                <a:lnTo>
                  <a:pt x="1881962" y="31898"/>
                </a:lnTo>
                <a:lnTo>
                  <a:pt x="1850065" y="85061"/>
                </a:lnTo>
                <a:lnTo>
                  <a:pt x="1775637" y="74428"/>
                </a:lnTo>
                <a:lnTo>
                  <a:pt x="1765004" y="21265"/>
                </a:ln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Forma livre 8"/>
          <p:cNvSpPr/>
          <p:nvPr/>
        </p:nvSpPr>
        <p:spPr>
          <a:xfrm>
            <a:off x="5178056" y="4582633"/>
            <a:ext cx="1435395" cy="1871330"/>
          </a:xfrm>
          <a:custGeom>
            <a:avLst/>
            <a:gdLst>
              <a:gd name="connsiteX0" fmla="*/ 0 w 1435395"/>
              <a:gd name="connsiteY0" fmla="*/ 1871330 h 1871330"/>
              <a:gd name="connsiteX1" fmla="*/ 616688 w 1435395"/>
              <a:gd name="connsiteY1" fmla="*/ 1765004 h 1871330"/>
              <a:gd name="connsiteX2" fmla="*/ 627321 w 1435395"/>
              <a:gd name="connsiteY2" fmla="*/ 1573618 h 1871330"/>
              <a:gd name="connsiteX3" fmla="*/ 637953 w 1435395"/>
              <a:gd name="connsiteY3" fmla="*/ 1488558 h 1871330"/>
              <a:gd name="connsiteX4" fmla="*/ 659218 w 1435395"/>
              <a:gd name="connsiteY4" fmla="*/ 1414130 h 1871330"/>
              <a:gd name="connsiteX5" fmla="*/ 733646 w 1435395"/>
              <a:gd name="connsiteY5" fmla="*/ 1382232 h 1871330"/>
              <a:gd name="connsiteX6" fmla="*/ 776177 w 1435395"/>
              <a:gd name="connsiteY6" fmla="*/ 1382232 h 1871330"/>
              <a:gd name="connsiteX7" fmla="*/ 1063256 w 1435395"/>
              <a:gd name="connsiteY7" fmla="*/ 861237 h 1871330"/>
              <a:gd name="connsiteX8" fmla="*/ 1435395 w 1435395"/>
              <a:gd name="connsiteY8" fmla="*/ 489097 h 1871330"/>
              <a:gd name="connsiteX9" fmla="*/ 1329070 w 1435395"/>
              <a:gd name="connsiteY9" fmla="*/ 0 h 1871330"/>
              <a:gd name="connsiteX10" fmla="*/ 1158949 w 1435395"/>
              <a:gd name="connsiteY10" fmla="*/ 53162 h 1871330"/>
              <a:gd name="connsiteX11" fmla="*/ 1031358 w 1435395"/>
              <a:gd name="connsiteY11" fmla="*/ 42530 h 187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35395" h="1871330">
                <a:moveTo>
                  <a:pt x="0" y="1871330"/>
                </a:moveTo>
                <a:lnTo>
                  <a:pt x="616688" y="1765004"/>
                </a:lnTo>
                <a:lnTo>
                  <a:pt x="627321" y="1573618"/>
                </a:lnTo>
                <a:lnTo>
                  <a:pt x="637953" y="1488558"/>
                </a:lnTo>
                <a:lnTo>
                  <a:pt x="659218" y="1414130"/>
                </a:lnTo>
                <a:lnTo>
                  <a:pt x="733646" y="1382232"/>
                </a:lnTo>
                <a:lnTo>
                  <a:pt x="776177" y="1382232"/>
                </a:lnTo>
                <a:lnTo>
                  <a:pt x="1063256" y="861237"/>
                </a:lnTo>
                <a:lnTo>
                  <a:pt x="1435395" y="489097"/>
                </a:lnTo>
                <a:lnTo>
                  <a:pt x="1329070" y="0"/>
                </a:lnTo>
                <a:lnTo>
                  <a:pt x="1158949" y="53162"/>
                </a:lnTo>
                <a:lnTo>
                  <a:pt x="1031358" y="42530"/>
                </a:lnTo>
              </a:path>
            </a:pathLst>
          </a:custGeom>
          <a:ln>
            <a:solidFill>
              <a:srgbClr val="00206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1160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08/2022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299" y="1124744"/>
            <a:ext cx="5110843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 err="1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LBD02/05 - Sul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14/08/2022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>
                <a:solidFill>
                  <a:schemeClr val="tx1"/>
                </a:solidFill>
              </a:rPr>
              <a:t>4.507 kWh/mês   13.523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 280754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 </a:t>
            </a:r>
            <a:r>
              <a:rPr lang="pt-BR" sz="1600" dirty="0"/>
              <a:t>282199</a:t>
            </a:r>
            <a:endParaRPr lang="pt-BR" sz="1600" dirty="0">
              <a:solidFill>
                <a:srgbClr val="FF0000"/>
              </a:solidFill>
            </a:endParaRP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Descrição: </a:t>
            </a:r>
            <a:r>
              <a:rPr lang="pt-BR" sz="1600" dirty="0"/>
              <a:t>manobra propõe transferência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/>
              <a:t>de 19% da carga do alimentador </a:t>
            </a:r>
            <a:r>
              <a:rPr lang="pt-BR" sz="1600" b="1" dirty="0"/>
              <a:t>LBD02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/>
              <a:t>(1.065 clientes de BT e 276 rurais)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/>
              <a:t>para a rede </a:t>
            </a:r>
            <a:r>
              <a:rPr lang="pt-BR" sz="1600" b="1" dirty="0"/>
              <a:t>LBD05, </a:t>
            </a:r>
            <a:r>
              <a:rPr lang="pt-BR" sz="1600" dirty="0"/>
              <a:t>atualmente menos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/>
              <a:t>carregado. </a:t>
            </a:r>
            <a:endParaRPr lang="pt-BR" sz="1600" dirty="0">
              <a:highlight>
                <a:srgbClr val="FFFF00"/>
              </a:highlight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3307872" y="3275112"/>
            <a:ext cx="20313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		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142" y="998375"/>
            <a:ext cx="2149532" cy="4861249"/>
          </a:xfrm>
          <a:prstGeom prst="rect">
            <a:avLst/>
          </a:prstGeom>
        </p:spPr>
      </p:pic>
      <p:sp>
        <p:nvSpPr>
          <p:cNvPr id="3" name="Forma livre 2"/>
          <p:cNvSpPr/>
          <p:nvPr/>
        </p:nvSpPr>
        <p:spPr>
          <a:xfrm>
            <a:off x="5626359" y="1026367"/>
            <a:ext cx="830425" cy="4497355"/>
          </a:xfrm>
          <a:custGeom>
            <a:avLst/>
            <a:gdLst>
              <a:gd name="connsiteX0" fmla="*/ 830425 w 830425"/>
              <a:gd name="connsiteY0" fmla="*/ 4497355 h 4497355"/>
              <a:gd name="connsiteX1" fmla="*/ 597159 w 830425"/>
              <a:gd name="connsiteY1" fmla="*/ 4478694 h 4497355"/>
              <a:gd name="connsiteX2" fmla="*/ 382555 w 830425"/>
              <a:gd name="connsiteY2" fmla="*/ 4450702 h 4497355"/>
              <a:gd name="connsiteX3" fmla="*/ 186612 w 830425"/>
              <a:gd name="connsiteY3" fmla="*/ 4394719 h 4497355"/>
              <a:gd name="connsiteX4" fmla="*/ 130629 w 830425"/>
              <a:gd name="connsiteY4" fmla="*/ 4376057 h 4497355"/>
              <a:gd name="connsiteX5" fmla="*/ 83976 w 830425"/>
              <a:gd name="connsiteY5" fmla="*/ 4208106 h 4497355"/>
              <a:gd name="connsiteX6" fmla="*/ 55984 w 830425"/>
              <a:gd name="connsiteY6" fmla="*/ 4086809 h 4497355"/>
              <a:gd name="connsiteX7" fmla="*/ 37323 w 830425"/>
              <a:gd name="connsiteY7" fmla="*/ 3872204 h 4497355"/>
              <a:gd name="connsiteX8" fmla="*/ 9331 w 830425"/>
              <a:gd name="connsiteY8" fmla="*/ 3694923 h 4497355"/>
              <a:gd name="connsiteX9" fmla="*/ 9331 w 830425"/>
              <a:gd name="connsiteY9" fmla="*/ 3610947 h 4497355"/>
              <a:gd name="connsiteX10" fmla="*/ 0 w 830425"/>
              <a:gd name="connsiteY10" fmla="*/ 3554964 h 4497355"/>
              <a:gd name="connsiteX11" fmla="*/ 102637 w 830425"/>
              <a:gd name="connsiteY11" fmla="*/ 3209731 h 4497355"/>
              <a:gd name="connsiteX12" fmla="*/ 74645 w 830425"/>
              <a:gd name="connsiteY12" fmla="*/ 3116425 h 4497355"/>
              <a:gd name="connsiteX13" fmla="*/ 83976 w 830425"/>
              <a:gd name="connsiteY13" fmla="*/ 2864498 h 4497355"/>
              <a:gd name="connsiteX14" fmla="*/ 93306 w 830425"/>
              <a:gd name="connsiteY14" fmla="*/ 2733870 h 4497355"/>
              <a:gd name="connsiteX15" fmla="*/ 111968 w 830425"/>
              <a:gd name="connsiteY15" fmla="*/ 2631233 h 4497355"/>
              <a:gd name="connsiteX16" fmla="*/ 121298 w 830425"/>
              <a:gd name="connsiteY16" fmla="*/ 2519266 h 4497355"/>
              <a:gd name="connsiteX17" fmla="*/ 167951 w 830425"/>
              <a:gd name="connsiteY17" fmla="*/ 2388637 h 4497355"/>
              <a:gd name="connsiteX18" fmla="*/ 186612 w 830425"/>
              <a:gd name="connsiteY18" fmla="*/ 2295331 h 4497355"/>
              <a:gd name="connsiteX19" fmla="*/ 251927 w 830425"/>
              <a:gd name="connsiteY19" fmla="*/ 2192694 h 4497355"/>
              <a:gd name="connsiteX20" fmla="*/ 205274 w 830425"/>
              <a:gd name="connsiteY20" fmla="*/ 2043404 h 4497355"/>
              <a:gd name="connsiteX21" fmla="*/ 102637 w 830425"/>
              <a:gd name="connsiteY21" fmla="*/ 1959429 h 4497355"/>
              <a:gd name="connsiteX22" fmla="*/ 46653 w 830425"/>
              <a:gd name="connsiteY22" fmla="*/ 1856792 h 4497355"/>
              <a:gd name="connsiteX23" fmla="*/ 111968 w 830425"/>
              <a:gd name="connsiteY23" fmla="*/ 1670180 h 4497355"/>
              <a:gd name="connsiteX24" fmla="*/ 167951 w 830425"/>
              <a:gd name="connsiteY24" fmla="*/ 1567543 h 4497355"/>
              <a:gd name="connsiteX25" fmla="*/ 223935 w 830425"/>
              <a:gd name="connsiteY25" fmla="*/ 1455576 h 4497355"/>
              <a:gd name="connsiteX26" fmla="*/ 345233 w 830425"/>
              <a:gd name="connsiteY26" fmla="*/ 1166327 h 4497355"/>
              <a:gd name="connsiteX27" fmla="*/ 345233 w 830425"/>
              <a:gd name="connsiteY27" fmla="*/ 1082351 h 4497355"/>
              <a:gd name="connsiteX28" fmla="*/ 373225 w 830425"/>
              <a:gd name="connsiteY28" fmla="*/ 886409 h 4497355"/>
              <a:gd name="connsiteX29" fmla="*/ 354563 w 830425"/>
              <a:gd name="connsiteY29" fmla="*/ 765111 h 4497355"/>
              <a:gd name="connsiteX30" fmla="*/ 335902 w 830425"/>
              <a:gd name="connsiteY30" fmla="*/ 662474 h 4497355"/>
              <a:gd name="connsiteX31" fmla="*/ 335902 w 830425"/>
              <a:gd name="connsiteY31" fmla="*/ 559837 h 4497355"/>
              <a:gd name="connsiteX32" fmla="*/ 326572 w 830425"/>
              <a:gd name="connsiteY32" fmla="*/ 466531 h 4497355"/>
              <a:gd name="connsiteX33" fmla="*/ 307910 w 830425"/>
              <a:gd name="connsiteY33" fmla="*/ 345233 h 4497355"/>
              <a:gd name="connsiteX34" fmla="*/ 307910 w 830425"/>
              <a:gd name="connsiteY34" fmla="*/ 307911 h 4497355"/>
              <a:gd name="connsiteX35" fmla="*/ 233265 w 830425"/>
              <a:gd name="connsiteY35" fmla="*/ 223935 h 4497355"/>
              <a:gd name="connsiteX36" fmla="*/ 195943 w 830425"/>
              <a:gd name="connsiteY36" fmla="*/ 158621 h 4497355"/>
              <a:gd name="connsiteX37" fmla="*/ 167951 w 830425"/>
              <a:gd name="connsiteY37" fmla="*/ 111968 h 4497355"/>
              <a:gd name="connsiteX38" fmla="*/ 167951 w 830425"/>
              <a:gd name="connsiteY38" fmla="*/ 83976 h 4497355"/>
              <a:gd name="connsiteX39" fmla="*/ 111968 w 830425"/>
              <a:gd name="connsiteY39" fmla="*/ 46653 h 4497355"/>
              <a:gd name="connsiteX40" fmla="*/ 18661 w 830425"/>
              <a:gd name="connsiteY40" fmla="*/ 0 h 4497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830425" h="4497355">
                <a:moveTo>
                  <a:pt x="830425" y="4497355"/>
                </a:moveTo>
                <a:lnTo>
                  <a:pt x="597159" y="4478694"/>
                </a:lnTo>
                <a:lnTo>
                  <a:pt x="382555" y="4450702"/>
                </a:lnTo>
                <a:lnTo>
                  <a:pt x="186612" y="4394719"/>
                </a:lnTo>
                <a:lnTo>
                  <a:pt x="130629" y="4376057"/>
                </a:lnTo>
                <a:lnTo>
                  <a:pt x="83976" y="4208106"/>
                </a:lnTo>
                <a:lnTo>
                  <a:pt x="55984" y="4086809"/>
                </a:lnTo>
                <a:lnTo>
                  <a:pt x="37323" y="3872204"/>
                </a:lnTo>
                <a:lnTo>
                  <a:pt x="9331" y="3694923"/>
                </a:lnTo>
                <a:lnTo>
                  <a:pt x="9331" y="3610947"/>
                </a:lnTo>
                <a:lnTo>
                  <a:pt x="0" y="3554964"/>
                </a:lnTo>
                <a:lnTo>
                  <a:pt x="102637" y="3209731"/>
                </a:lnTo>
                <a:lnTo>
                  <a:pt x="74645" y="3116425"/>
                </a:lnTo>
                <a:lnTo>
                  <a:pt x="83976" y="2864498"/>
                </a:lnTo>
                <a:lnTo>
                  <a:pt x="93306" y="2733870"/>
                </a:lnTo>
                <a:lnTo>
                  <a:pt x="111968" y="2631233"/>
                </a:lnTo>
                <a:lnTo>
                  <a:pt x="121298" y="2519266"/>
                </a:lnTo>
                <a:lnTo>
                  <a:pt x="167951" y="2388637"/>
                </a:lnTo>
                <a:lnTo>
                  <a:pt x="186612" y="2295331"/>
                </a:lnTo>
                <a:lnTo>
                  <a:pt x="251927" y="2192694"/>
                </a:lnTo>
                <a:lnTo>
                  <a:pt x="205274" y="2043404"/>
                </a:lnTo>
                <a:lnTo>
                  <a:pt x="102637" y="1959429"/>
                </a:lnTo>
                <a:lnTo>
                  <a:pt x="46653" y="1856792"/>
                </a:lnTo>
                <a:lnTo>
                  <a:pt x="111968" y="1670180"/>
                </a:lnTo>
                <a:lnTo>
                  <a:pt x="167951" y="1567543"/>
                </a:lnTo>
                <a:lnTo>
                  <a:pt x="223935" y="1455576"/>
                </a:lnTo>
                <a:lnTo>
                  <a:pt x="345233" y="1166327"/>
                </a:lnTo>
                <a:lnTo>
                  <a:pt x="345233" y="1082351"/>
                </a:lnTo>
                <a:lnTo>
                  <a:pt x="373225" y="886409"/>
                </a:lnTo>
                <a:lnTo>
                  <a:pt x="354563" y="765111"/>
                </a:lnTo>
                <a:lnTo>
                  <a:pt x="335902" y="662474"/>
                </a:lnTo>
                <a:lnTo>
                  <a:pt x="335902" y="559837"/>
                </a:lnTo>
                <a:lnTo>
                  <a:pt x="326572" y="466531"/>
                </a:lnTo>
                <a:lnTo>
                  <a:pt x="307910" y="345233"/>
                </a:lnTo>
                <a:lnTo>
                  <a:pt x="307910" y="307911"/>
                </a:lnTo>
                <a:lnTo>
                  <a:pt x="233265" y="223935"/>
                </a:lnTo>
                <a:lnTo>
                  <a:pt x="195943" y="158621"/>
                </a:lnTo>
                <a:lnTo>
                  <a:pt x="167951" y="111968"/>
                </a:lnTo>
                <a:lnTo>
                  <a:pt x="167951" y="83976"/>
                </a:lnTo>
                <a:lnTo>
                  <a:pt x="111968" y="46653"/>
                </a:lnTo>
                <a:lnTo>
                  <a:pt x="18661" y="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Forma livre 3"/>
          <p:cNvSpPr/>
          <p:nvPr/>
        </p:nvSpPr>
        <p:spPr>
          <a:xfrm>
            <a:off x="5635690" y="1017037"/>
            <a:ext cx="1586204" cy="3993502"/>
          </a:xfrm>
          <a:custGeom>
            <a:avLst/>
            <a:gdLst>
              <a:gd name="connsiteX0" fmla="*/ 1063690 w 1586204"/>
              <a:gd name="connsiteY0" fmla="*/ 3993502 h 3993502"/>
              <a:gd name="connsiteX1" fmla="*/ 1129004 w 1586204"/>
              <a:gd name="connsiteY1" fmla="*/ 3844212 h 3993502"/>
              <a:gd name="connsiteX2" fmla="*/ 1147665 w 1586204"/>
              <a:gd name="connsiteY2" fmla="*/ 3638939 h 3993502"/>
              <a:gd name="connsiteX3" fmla="*/ 1156996 w 1586204"/>
              <a:gd name="connsiteY3" fmla="*/ 3498979 h 3993502"/>
              <a:gd name="connsiteX4" fmla="*/ 1138334 w 1586204"/>
              <a:gd name="connsiteY4" fmla="*/ 3415004 h 3993502"/>
              <a:gd name="connsiteX5" fmla="*/ 1175657 w 1586204"/>
              <a:gd name="connsiteY5" fmla="*/ 3303036 h 3993502"/>
              <a:gd name="connsiteX6" fmla="*/ 1222310 w 1586204"/>
              <a:gd name="connsiteY6" fmla="*/ 3181739 h 3993502"/>
              <a:gd name="connsiteX7" fmla="*/ 1352939 w 1586204"/>
              <a:gd name="connsiteY7" fmla="*/ 2995126 h 3993502"/>
              <a:gd name="connsiteX8" fmla="*/ 1408922 w 1586204"/>
              <a:gd name="connsiteY8" fmla="*/ 2883159 h 3993502"/>
              <a:gd name="connsiteX9" fmla="*/ 1464906 w 1586204"/>
              <a:gd name="connsiteY9" fmla="*/ 2827175 h 3993502"/>
              <a:gd name="connsiteX10" fmla="*/ 1464906 w 1586204"/>
              <a:gd name="connsiteY10" fmla="*/ 2696547 h 3993502"/>
              <a:gd name="connsiteX11" fmla="*/ 1464906 w 1586204"/>
              <a:gd name="connsiteY11" fmla="*/ 2593910 h 3993502"/>
              <a:gd name="connsiteX12" fmla="*/ 1380930 w 1586204"/>
              <a:gd name="connsiteY12" fmla="*/ 2463281 h 3993502"/>
              <a:gd name="connsiteX13" fmla="*/ 1324947 w 1586204"/>
              <a:gd name="connsiteY13" fmla="*/ 2351314 h 3993502"/>
              <a:gd name="connsiteX14" fmla="*/ 1240971 w 1586204"/>
              <a:gd name="connsiteY14" fmla="*/ 2155371 h 3993502"/>
              <a:gd name="connsiteX15" fmla="*/ 1240971 w 1586204"/>
              <a:gd name="connsiteY15" fmla="*/ 2108718 h 3993502"/>
              <a:gd name="connsiteX16" fmla="*/ 1296955 w 1586204"/>
              <a:gd name="connsiteY16" fmla="*/ 1996751 h 3993502"/>
              <a:gd name="connsiteX17" fmla="*/ 1390261 w 1586204"/>
              <a:gd name="connsiteY17" fmla="*/ 1959428 h 3993502"/>
              <a:gd name="connsiteX18" fmla="*/ 1352939 w 1586204"/>
              <a:gd name="connsiteY18" fmla="*/ 1922106 h 3993502"/>
              <a:gd name="connsiteX19" fmla="*/ 1343608 w 1586204"/>
              <a:gd name="connsiteY19" fmla="*/ 1810139 h 3993502"/>
              <a:gd name="connsiteX20" fmla="*/ 1250302 w 1586204"/>
              <a:gd name="connsiteY20" fmla="*/ 1791477 h 3993502"/>
              <a:gd name="connsiteX21" fmla="*/ 1184988 w 1586204"/>
              <a:gd name="connsiteY21" fmla="*/ 1698171 h 3993502"/>
              <a:gd name="connsiteX22" fmla="*/ 1203649 w 1586204"/>
              <a:gd name="connsiteY22" fmla="*/ 1548881 h 3993502"/>
              <a:gd name="connsiteX23" fmla="*/ 1203649 w 1586204"/>
              <a:gd name="connsiteY23" fmla="*/ 1455575 h 3993502"/>
              <a:gd name="connsiteX24" fmla="*/ 1222310 w 1586204"/>
              <a:gd name="connsiteY24" fmla="*/ 1399592 h 3993502"/>
              <a:gd name="connsiteX25" fmla="*/ 1240971 w 1586204"/>
              <a:gd name="connsiteY25" fmla="*/ 1362269 h 3993502"/>
              <a:gd name="connsiteX26" fmla="*/ 1240971 w 1586204"/>
              <a:gd name="connsiteY26" fmla="*/ 1315616 h 3993502"/>
              <a:gd name="connsiteX27" fmla="*/ 1259632 w 1586204"/>
              <a:gd name="connsiteY27" fmla="*/ 1259632 h 3993502"/>
              <a:gd name="connsiteX28" fmla="*/ 1259632 w 1586204"/>
              <a:gd name="connsiteY28" fmla="*/ 1194318 h 3993502"/>
              <a:gd name="connsiteX29" fmla="*/ 1334277 w 1586204"/>
              <a:gd name="connsiteY29" fmla="*/ 1129004 h 3993502"/>
              <a:gd name="connsiteX30" fmla="*/ 1548881 w 1586204"/>
              <a:gd name="connsiteY30" fmla="*/ 933061 h 3993502"/>
              <a:gd name="connsiteX31" fmla="*/ 1586204 w 1586204"/>
              <a:gd name="connsiteY31" fmla="*/ 877077 h 3993502"/>
              <a:gd name="connsiteX32" fmla="*/ 1586204 w 1586204"/>
              <a:gd name="connsiteY32" fmla="*/ 793102 h 3993502"/>
              <a:gd name="connsiteX33" fmla="*/ 1418253 w 1586204"/>
              <a:gd name="connsiteY33" fmla="*/ 634481 h 3993502"/>
              <a:gd name="connsiteX34" fmla="*/ 1306286 w 1586204"/>
              <a:gd name="connsiteY34" fmla="*/ 531845 h 3993502"/>
              <a:gd name="connsiteX35" fmla="*/ 1082351 w 1586204"/>
              <a:gd name="connsiteY35" fmla="*/ 419877 h 3993502"/>
              <a:gd name="connsiteX36" fmla="*/ 989045 w 1586204"/>
              <a:gd name="connsiteY36" fmla="*/ 326571 h 3993502"/>
              <a:gd name="connsiteX37" fmla="*/ 923730 w 1586204"/>
              <a:gd name="connsiteY37" fmla="*/ 279918 h 3993502"/>
              <a:gd name="connsiteX38" fmla="*/ 867747 w 1586204"/>
              <a:gd name="connsiteY38" fmla="*/ 223934 h 3993502"/>
              <a:gd name="connsiteX39" fmla="*/ 839755 w 1586204"/>
              <a:gd name="connsiteY39" fmla="*/ 167951 h 3993502"/>
              <a:gd name="connsiteX40" fmla="*/ 690465 w 1586204"/>
              <a:gd name="connsiteY40" fmla="*/ 167951 h 3993502"/>
              <a:gd name="connsiteX41" fmla="*/ 587828 w 1586204"/>
              <a:gd name="connsiteY41" fmla="*/ 205273 h 3993502"/>
              <a:gd name="connsiteX42" fmla="*/ 466530 w 1586204"/>
              <a:gd name="connsiteY42" fmla="*/ 270587 h 3993502"/>
              <a:gd name="connsiteX43" fmla="*/ 345232 w 1586204"/>
              <a:gd name="connsiteY43" fmla="*/ 326571 h 3993502"/>
              <a:gd name="connsiteX44" fmla="*/ 289249 w 1586204"/>
              <a:gd name="connsiteY44" fmla="*/ 307910 h 3993502"/>
              <a:gd name="connsiteX45" fmla="*/ 233265 w 1586204"/>
              <a:gd name="connsiteY45" fmla="*/ 233265 h 3993502"/>
              <a:gd name="connsiteX46" fmla="*/ 186612 w 1586204"/>
              <a:gd name="connsiteY46" fmla="*/ 167951 h 3993502"/>
              <a:gd name="connsiteX47" fmla="*/ 149290 w 1586204"/>
              <a:gd name="connsiteY47" fmla="*/ 121298 h 3993502"/>
              <a:gd name="connsiteX48" fmla="*/ 149290 w 1586204"/>
              <a:gd name="connsiteY48" fmla="*/ 74645 h 3993502"/>
              <a:gd name="connsiteX49" fmla="*/ 0 w 1586204"/>
              <a:gd name="connsiteY49" fmla="*/ 0 h 399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586204" h="3993502">
                <a:moveTo>
                  <a:pt x="1063690" y="3993502"/>
                </a:moveTo>
                <a:lnTo>
                  <a:pt x="1129004" y="3844212"/>
                </a:lnTo>
                <a:lnTo>
                  <a:pt x="1147665" y="3638939"/>
                </a:lnTo>
                <a:lnTo>
                  <a:pt x="1156996" y="3498979"/>
                </a:lnTo>
                <a:lnTo>
                  <a:pt x="1138334" y="3415004"/>
                </a:lnTo>
                <a:lnTo>
                  <a:pt x="1175657" y="3303036"/>
                </a:lnTo>
                <a:lnTo>
                  <a:pt x="1222310" y="3181739"/>
                </a:lnTo>
                <a:lnTo>
                  <a:pt x="1352939" y="2995126"/>
                </a:lnTo>
                <a:lnTo>
                  <a:pt x="1408922" y="2883159"/>
                </a:lnTo>
                <a:lnTo>
                  <a:pt x="1464906" y="2827175"/>
                </a:lnTo>
                <a:lnTo>
                  <a:pt x="1464906" y="2696547"/>
                </a:lnTo>
                <a:lnTo>
                  <a:pt x="1464906" y="2593910"/>
                </a:lnTo>
                <a:lnTo>
                  <a:pt x="1380930" y="2463281"/>
                </a:lnTo>
                <a:lnTo>
                  <a:pt x="1324947" y="2351314"/>
                </a:lnTo>
                <a:lnTo>
                  <a:pt x="1240971" y="2155371"/>
                </a:lnTo>
                <a:lnTo>
                  <a:pt x="1240971" y="2108718"/>
                </a:lnTo>
                <a:lnTo>
                  <a:pt x="1296955" y="1996751"/>
                </a:lnTo>
                <a:lnTo>
                  <a:pt x="1390261" y="1959428"/>
                </a:lnTo>
                <a:lnTo>
                  <a:pt x="1352939" y="1922106"/>
                </a:lnTo>
                <a:lnTo>
                  <a:pt x="1343608" y="1810139"/>
                </a:lnTo>
                <a:lnTo>
                  <a:pt x="1250302" y="1791477"/>
                </a:lnTo>
                <a:lnTo>
                  <a:pt x="1184988" y="1698171"/>
                </a:lnTo>
                <a:lnTo>
                  <a:pt x="1203649" y="1548881"/>
                </a:lnTo>
                <a:lnTo>
                  <a:pt x="1203649" y="1455575"/>
                </a:lnTo>
                <a:lnTo>
                  <a:pt x="1222310" y="1399592"/>
                </a:lnTo>
                <a:lnTo>
                  <a:pt x="1240971" y="1362269"/>
                </a:lnTo>
                <a:lnTo>
                  <a:pt x="1240971" y="1315616"/>
                </a:lnTo>
                <a:lnTo>
                  <a:pt x="1259632" y="1259632"/>
                </a:lnTo>
                <a:lnTo>
                  <a:pt x="1259632" y="1194318"/>
                </a:lnTo>
                <a:lnTo>
                  <a:pt x="1334277" y="1129004"/>
                </a:lnTo>
                <a:lnTo>
                  <a:pt x="1548881" y="933061"/>
                </a:lnTo>
                <a:lnTo>
                  <a:pt x="1586204" y="877077"/>
                </a:lnTo>
                <a:lnTo>
                  <a:pt x="1586204" y="793102"/>
                </a:lnTo>
                <a:lnTo>
                  <a:pt x="1418253" y="634481"/>
                </a:lnTo>
                <a:lnTo>
                  <a:pt x="1306286" y="531845"/>
                </a:lnTo>
                <a:lnTo>
                  <a:pt x="1082351" y="419877"/>
                </a:lnTo>
                <a:lnTo>
                  <a:pt x="989045" y="326571"/>
                </a:lnTo>
                <a:lnTo>
                  <a:pt x="923730" y="279918"/>
                </a:lnTo>
                <a:lnTo>
                  <a:pt x="867747" y="223934"/>
                </a:lnTo>
                <a:lnTo>
                  <a:pt x="839755" y="167951"/>
                </a:lnTo>
                <a:lnTo>
                  <a:pt x="690465" y="167951"/>
                </a:lnTo>
                <a:lnTo>
                  <a:pt x="587828" y="205273"/>
                </a:lnTo>
                <a:lnTo>
                  <a:pt x="466530" y="270587"/>
                </a:lnTo>
                <a:lnTo>
                  <a:pt x="345232" y="326571"/>
                </a:lnTo>
                <a:lnTo>
                  <a:pt x="289249" y="307910"/>
                </a:lnTo>
                <a:lnTo>
                  <a:pt x="233265" y="233265"/>
                </a:lnTo>
                <a:lnTo>
                  <a:pt x="186612" y="167951"/>
                </a:lnTo>
                <a:lnTo>
                  <a:pt x="149290" y="121298"/>
                </a:lnTo>
                <a:lnTo>
                  <a:pt x="149290" y="74645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24112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09/2022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299" y="1124744"/>
            <a:ext cx="5110843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PTC12 - Triângulo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21/08/2022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3.886 </a:t>
            </a:r>
            <a:r>
              <a:rPr lang="pt-BR" sz="1600" dirty="0">
                <a:solidFill>
                  <a:schemeClr val="tx1"/>
                </a:solidFill>
              </a:rPr>
              <a:t>kWh/mês 11.659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 248514	 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 </a:t>
            </a:r>
            <a:r>
              <a:rPr lang="pt-BR" sz="1600" dirty="0"/>
              <a:t>56763</a:t>
            </a:r>
            <a:endParaRPr lang="pt-BR" sz="1600" dirty="0">
              <a:solidFill>
                <a:srgbClr val="FF0000"/>
              </a:solidFill>
            </a:endParaRP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Descrição: </a:t>
            </a:r>
            <a:r>
              <a:rPr lang="pt-BR" sz="1600" dirty="0">
                <a:latin typeface="Arial Narrow" panose="020B0606020202030204" pitchFamily="34" charset="0"/>
              </a:rPr>
              <a:t>manobra propõe transferência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latin typeface="Arial Narrow" panose="020B0606020202030204" pitchFamily="34" charset="0"/>
              </a:rPr>
              <a:t>de 2% da carga do alimentador PTC12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latin typeface="Arial Narrow" panose="020B0606020202030204" pitchFamily="34" charset="0"/>
              </a:rPr>
              <a:t>(2 clientes de MT,347 de BT e 17 rurais), por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latin typeface="Arial Narrow" panose="020B0606020202030204" pitchFamily="34" charset="0"/>
              </a:rPr>
              <a:t>uma rede mais robusta.</a:t>
            </a:r>
          </a:p>
        </p:txBody>
      </p:sp>
      <p:sp>
        <p:nvSpPr>
          <p:cNvPr id="5" name="Retângulo 4"/>
          <p:cNvSpPr/>
          <p:nvPr/>
        </p:nvSpPr>
        <p:spPr>
          <a:xfrm>
            <a:off x="3307872" y="3275112"/>
            <a:ext cx="20313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		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427" y="1382109"/>
            <a:ext cx="4117465" cy="4022006"/>
          </a:xfrm>
          <a:prstGeom prst="rect">
            <a:avLst/>
          </a:prstGeom>
        </p:spPr>
      </p:pic>
      <p:sp>
        <p:nvSpPr>
          <p:cNvPr id="3" name="Forma livre 2"/>
          <p:cNvSpPr/>
          <p:nvPr/>
        </p:nvSpPr>
        <p:spPr>
          <a:xfrm>
            <a:off x="4973216" y="1688841"/>
            <a:ext cx="2995127" cy="3069771"/>
          </a:xfrm>
          <a:custGeom>
            <a:avLst/>
            <a:gdLst>
              <a:gd name="connsiteX0" fmla="*/ 9331 w 2995127"/>
              <a:gd name="connsiteY0" fmla="*/ 0 h 3069771"/>
              <a:gd name="connsiteX1" fmla="*/ 0 w 2995127"/>
              <a:gd name="connsiteY1" fmla="*/ 83975 h 3069771"/>
              <a:gd name="connsiteX2" fmla="*/ 102637 w 2995127"/>
              <a:gd name="connsiteY2" fmla="*/ 93306 h 3069771"/>
              <a:gd name="connsiteX3" fmla="*/ 139960 w 2995127"/>
              <a:gd name="connsiteY3" fmla="*/ 111967 h 3069771"/>
              <a:gd name="connsiteX4" fmla="*/ 214604 w 2995127"/>
              <a:gd name="connsiteY4" fmla="*/ 130628 h 3069771"/>
              <a:gd name="connsiteX5" fmla="*/ 307911 w 2995127"/>
              <a:gd name="connsiteY5" fmla="*/ 149290 h 3069771"/>
              <a:gd name="connsiteX6" fmla="*/ 354564 w 2995127"/>
              <a:gd name="connsiteY6" fmla="*/ 167951 h 3069771"/>
              <a:gd name="connsiteX7" fmla="*/ 401217 w 2995127"/>
              <a:gd name="connsiteY7" fmla="*/ 214604 h 3069771"/>
              <a:gd name="connsiteX8" fmla="*/ 438539 w 2995127"/>
              <a:gd name="connsiteY8" fmla="*/ 317241 h 3069771"/>
              <a:gd name="connsiteX9" fmla="*/ 429208 w 2995127"/>
              <a:gd name="connsiteY9" fmla="*/ 345232 h 3069771"/>
              <a:gd name="connsiteX10" fmla="*/ 466531 w 2995127"/>
              <a:gd name="connsiteY10" fmla="*/ 429208 h 3069771"/>
              <a:gd name="connsiteX11" fmla="*/ 475862 w 2995127"/>
              <a:gd name="connsiteY11" fmla="*/ 466530 h 3069771"/>
              <a:gd name="connsiteX12" fmla="*/ 569168 w 2995127"/>
              <a:gd name="connsiteY12" fmla="*/ 513183 h 3069771"/>
              <a:gd name="connsiteX13" fmla="*/ 671804 w 2995127"/>
              <a:gd name="connsiteY13" fmla="*/ 569167 h 3069771"/>
              <a:gd name="connsiteX14" fmla="*/ 746449 w 2995127"/>
              <a:gd name="connsiteY14" fmla="*/ 625151 h 3069771"/>
              <a:gd name="connsiteX15" fmla="*/ 793102 w 2995127"/>
              <a:gd name="connsiteY15" fmla="*/ 699796 h 3069771"/>
              <a:gd name="connsiteX16" fmla="*/ 821094 w 2995127"/>
              <a:gd name="connsiteY16" fmla="*/ 765110 h 3069771"/>
              <a:gd name="connsiteX17" fmla="*/ 933062 w 2995127"/>
              <a:gd name="connsiteY17" fmla="*/ 793102 h 3069771"/>
              <a:gd name="connsiteX18" fmla="*/ 989045 w 2995127"/>
              <a:gd name="connsiteY18" fmla="*/ 849086 h 3069771"/>
              <a:gd name="connsiteX19" fmla="*/ 1035698 w 2995127"/>
              <a:gd name="connsiteY19" fmla="*/ 914400 h 3069771"/>
              <a:gd name="connsiteX20" fmla="*/ 1184988 w 2995127"/>
              <a:gd name="connsiteY20" fmla="*/ 1026367 h 3069771"/>
              <a:gd name="connsiteX21" fmla="*/ 1278294 w 2995127"/>
              <a:gd name="connsiteY21" fmla="*/ 1110343 h 3069771"/>
              <a:gd name="connsiteX22" fmla="*/ 1334278 w 2995127"/>
              <a:gd name="connsiteY22" fmla="*/ 1231641 h 3069771"/>
              <a:gd name="connsiteX23" fmla="*/ 1352939 w 2995127"/>
              <a:gd name="connsiteY23" fmla="*/ 1306286 h 3069771"/>
              <a:gd name="connsiteX24" fmla="*/ 1446245 w 2995127"/>
              <a:gd name="connsiteY24" fmla="*/ 1324947 h 3069771"/>
              <a:gd name="connsiteX25" fmla="*/ 1483568 w 2995127"/>
              <a:gd name="connsiteY25" fmla="*/ 1408922 h 3069771"/>
              <a:gd name="connsiteX26" fmla="*/ 1483568 w 2995127"/>
              <a:gd name="connsiteY26" fmla="*/ 1474237 h 3069771"/>
              <a:gd name="connsiteX27" fmla="*/ 1530221 w 2995127"/>
              <a:gd name="connsiteY27" fmla="*/ 1520890 h 3069771"/>
              <a:gd name="connsiteX28" fmla="*/ 1604866 w 2995127"/>
              <a:gd name="connsiteY28" fmla="*/ 1520890 h 3069771"/>
              <a:gd name="connsiteX29" fmla="*/ 1698172 w 2995127"/>
              <a:gd name="connsiteY29" fmla="*/ 1511559 h 3069771"/>
              <a:gd name="connsiteX30" fmla="*/ 1772817 w 2995127"/>
              <a:gd name="connsiteY30" fmla="*/ 1539551 h 3069771"/>
              <a:gd name="connsiteX31" fmla="*/ 2043404 w 2995127"/>
              <a:gd name="connsiteY31" fmla="*/ 1539551 h 3069771"/>
              <a:gd name="connsiteX32" fmla="*/ 2192694 w 2995127"/>
              <a:gd name="connsiteY32" fmla="*/ 1530220 h 3069771"/>
              <a:gd name="connsiteX33" fmla="*/ 2258008 w 2995127"/>
              <a:gd name="connsiteY33" fmla="*/ 1548881 h 3069771"/>
              <a:gd name="connsiteX34" fmla="*/ 2472613 w 2995127"/>
              <a:gd name="connsiteY34" fmla="*/ 1642188 h 3069771"/>
              <a:gd name="connsiteX35" fmla="*/ 2519266 w 2995127"/>
              <a:gd name="connsiteY35" fmla="*/ 1819469 h 3069771"/>
              <a:gd name="connsiteX36" fmla="*/ 2621902 w 2995127"/>
              <a:gd name="connsiteY36" fmla="*/ 1940767 h 3069771"/>
              <a:gd name="connsiteX37" fmla="*/ 2640564 w 2995127"/>
              <a:gd name="connsiteY37" fmla="*/ 2043404 h 3069771"/>
              <a:gd name="connsiteX38" fmla="*/ 2668555 w 2995127"/>
              <a:gd name="connsiteY38" fmla="*/ 2136710 h 3069771"/>
              <a:gd name="connsiteX39" fmla="*/ 2649894 w 2995127"/>
              <a:gd name="connsiteY39" fmla="*/ 2220686 h 3069771"/>
              <a:gd name="connsiteX40" fmla="*/ 2631233 w 2995127"/>
              <a:gd name="connsiteY40" fmla="*/ 2220686 h 3069771"/>
              <a:gd name="connsiteX41" fmla="*/ 2771192 w 2995127"/>
              <a:gd name="connsiteY41" fmla="*/ 2323322 h 3069771"/>
              <a:gd name="connsiteX42" fmla="*/ 2836506 w 2995127"/>
              <a:gd name="connsiteY42" fmla="*/ 2388637 h 3069771"/>
              <a:gd name="connsiteX43" fmla="*/ 2892490 w 2995127"/>
              <a:gd name="connsiteY43" fmla="*/ 2519265 h 3069771"/>
              <a:gd name="connsiteX44" fmla="*/ 2995127 w 2995127"/>
              <a:gd name="connsiteY44" fmla="*/ 2649894 h 3069771"/>
              <a:gd name="connsiteX45" fmla="*/ 2976466 w 2995127"/>
              <a:gd name="connsiteY45" fmla="*/ 2761861 h 3069771"/>
              <a:gd name="connsiteX46" fmla="*/ 2967135 w 2995127"/>
              <a:gd name="connsiteY46" fmla="*/ 2836506 h 3069771"/>
              <a:gd name="connsiteX47" fmla="*/ 2948474 w 2995127"/>
              <a:gd name="connsiteY47" fmla="*/ 2929812 h 3069771"/>
              <a:gd name="connsiteX48" fmla="*/ 2883160 w 2995127"/>
              <a:gd name="connsiteY48" fmla="*/ 3004457 h 3069771"/>
              <a:gd name="connsiteX49" fmla="*/ 2817845 w 2995127"/>
              <a:gd name="connsiteY49" fmla="*/ 3069771 h 3069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2995127" h="3069771">
                <a:moveTo>
                  <a:pt x="9331" y="0"/>
                </a:moveTo>
                <a:lnTo>
                  <a:pt x="0" y="83975"/>
                </a:lnTo>
                <a:lnTo>
                  <a:pt x="102637" y="93306"/>
                </a:lnTo>
                <a:lnTo>
                  <a:pt x="139960" y="111967"/>
                </a:lnTo>
                <a:lnTo>
                  <a:pt x="214604" y="130628"/>
                </a:lnTo>
                <a:lnTo>
                  <a:pt x="307911" y="149290"/>
                </a:lnTo>
                <a:lnTo>
                  <a:pt x="354564" y="167951"/>
                </a:lnTo>
                <a:lnTo>
                  <a:pt x="401217" y="214604"/>
                </a:lnTo>
                <a:lnTo>
                  <a:pt x="438539" y="317241"/>
                </a:lnTo>
                <a:lnTo>
                  <a:pt x="429208" y="345232"/>
                </a:lnTo>
                <a:lnTo>
                  <a:pt x="466531" y="429208"/>
                </a:lnTo>
                <a:lnTo>
                  <a:pt x="475862" y="466530"/>
                </a:lnTo>
                <a:lnTo>
                  <a:pt x="569168" y="513183"/>
                </a:lnTo>
                <a:lnTo>
                  <a:pt x="671804" y="569167"/>
                </a:lnTo>
                <a:lnTo>
                  <a:pt x="746449" y="625151"/>
                </a:lnTo>
                <a:lnTo>
                  <a:pt x="793102" y="699796"/>
                </a:lnTo>
                <a:lnTo>
                  <a:pt x="821094" y="765110"/>
                </a:lnTo>
                <a:lnTo>
                  <a:pt x="933062" y="793102"/>
                </a:lnTo>
                <a:lnTo>
                  <a:pt x="989045" y="849086"/>
                </a:lnTo>
                <a:lnTo>
                  <a:pt x="1035698" y="914400"/>
                </a:lnTo>
                <a:lnTo>
                  <a:pt x="1184988" y="1026367"/>
                </a:lnTo>
                <a:lnTo>
                  <a:pt x="1278294" y="1110343"/>
                </a:lnTo>
                <a:lnTo>
                  <a:pt x="1334278" y="1231641"/>
                </a:lnTo>
                <a:lnTo>
                  <a:pt x="1352939" y="1306286"/>
                </a:lnTo>
                <a:lnTo>
                  <a:pt x="1446245" y="1324947"/>
                </a:lnTo>
                <a:lnTo>
                  <a:pt x="1483568" y="1408922"/>
                </a:lnTo>
                <a:lnTo>
                  <a:pt x="1483568" y="1474237"/>
                </a:lnTo>
                <a:lnTo>
                  <a:pt x="1530221" y="1520890"/>
                </a:lnTo>
                <a:lnTo>
                  <a:pt x="1604866" y="1520890"/>
                </a:lnTo>
                <a:lnTo>
                  <a:pt x="1698172" y="1511559"/>
                </a:lnTo>
                <a:lnTo>
                  <a:pt x="1772817" y="1539551"/>
                </a:lnTo>
                <a:lnTo>
                  <a:pt x="2043404" y="1539551"/>
                </a:lnTo>
                <a:lnTo>
                  <a:pt x="2192694" y="1530220"/>
                </a:lnTo>
                <a:lnTo>
                  <a:pt x="2258008" y="1548881"/>
                </a:lnTo>
                <a:lnTo>
                  <a:pt x="2472613" y="1642188"/>
                </a:lnTo>
                <a:lnTo>
                  <a:pt x="2519266" y="1819469"/>
                </a:lnTo>
                <a:lnTo>
                  <a:pt x="2621902" y="1940767"/>
                </a:lnTo>
                <a:lnTo>
                  <a:pt x="2640564" y="2043404"/>
                </a:lnTo>
                <a:lnTo>
                  <a:pt x="2668555" y="2136710"/>
                </a:lnTo>
                <a:lnTo>
                  <a:pt x="2649894" y="2220686"/>
                </a:lnTo>
                <a:lnTo>
                  <a:pt x="2631233" y="2220686"/>
                </a:lnTo>
                <a:lnTo>
                  <a:pt x="2771192" y="2323322"/>
                </a:lnTo>
                <a:lnTo>
                  <a:pt x="2836506" y="2388637"/>
                </a:lnTo>
                <a:lnTo>
                  <a:pt x="2892490" y="2519265"/>
                </a:lnTo>
                <a:lnTo>
                  <a:pt x="2995127" y="2649894"/>
                </a:lnTo>
                <a:lnTo>
                  <a:pt x="2976466" y="2761861"/>
                </a:lnTo>
                <a:lnTo>
                  <a:pt x="2967135" y="2836506"/>
                </a:lnTo>
                <a:lnTo>
                  <a:pt x="2948474" y="2929812"/>
                </a:lnTo>
                <a:lnTo>
                  <a:pt x="2883160" y="3004457"/>
                </a:lnTo>
                <a:lnTo>
                  <a:pt x="2817845" y="3069771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Forma livre 5"/>
          <p:cNvSpPr/>
          <p:nvPr/>
        </p:nvSpPr>
        <p:spPr>
          <a:xfrm>
            <a:off x="4637314" y="1688841"/>
            <a:ext cx="2565919" cy="3191069"/>
          </a:xfrm>
          <a:custGeom>
            <a:avLst/>
            <a:gdLst>
              <a:gd name="connsiteX0" fmla="*/ 363894 w 2565919"/>
              <a:gd name="connsiteY0" fmla="*/ 0 h 3191069"/>
              <a:gd name="connsiteX1" fmla="*/ 335902 w 2565919"/>
              <a:gd name="connsiteY1" fmla="*/ 102637 h 3191069"/>
              <a:gd name="connsiteX2" fmla="*/ 279919 w 2565919"/>
              <a:gd name="connsiteY2" fmla="*/ 177281 h 3191069"/>
              <a:gd name="connsiteX3" fmla="*/ 233266 w 2565919"/>
              <a:gd name="connsiteY3" fmla="*/ 242596 h 3191069"/>
              <a:gd name="connsiteX4" fmla="*/ 195943 w 2565919"/>
              <a:gd name="connsiteY4" fmla="*/ 317241 h 3191069"/>
              <a:gd name="connsiteX5" fmla="*/ 139959 w 2565919"/>
              <a:gd name="connsiteY5" fmla="*/ 335902 h 3191069"/>
              <a:gd name="connsiteX6" fmla="*/ 121298 w 2565919"/>
              <a:gd name="connsiteY6" fmla="*/ 447869 h 3191069"/>
              <a:gd name="connsiteX7" fmla="*/ 0 w 2565919"/>
              <a:gd name="connsiteY7" fmla="*/ 606490 h 3191069"/>
              <a:gd name="connsiteX8" fmla="*/ 27992 w 2565919"/>
              <a:gd name="connsiteY8" fmla="*/ 821094 h 3191069"/>
              <a:gd name="connsiteX9" fmla="*/ 0 w 2565919"/>
              <a:gd name="connsiteY9" fmla="*/ 877077 h 3191069"/>
              <a:gd name="connsiteX10" fmla="*/ 205274 w 2565919"/>
              <a:gd name="connsiteY10" fmla="*/ 886408 h 3191069"/>
              <a:gd name="connsiteX11" fmla="*/ 298580 w 2565919"/>
              <a:gd name="connsiteY11" fmla="*/ 886408 h 3191069"/>
              <a:gd name="connsiteX12" fmla="*/ 335902 w 2565919"/>
              <a:gd name="connsiteY12" fmla="*/ 942392 h 3191069"/>
              <a:gd name="connsiteX13" fmla="*/ 373225 w 2565919"/>
              <a:gd name="connsiteY13" fmla="*/ 1017037 h 3191069"/>
              <a:gd name="connsiteX14" fmla="*/ 541176 w 2565919"/>
              <a:gd name="connsiteY14" fmla="*/ 1063690 h 3191069"/>
              <a:gd name="connsiteX15" fmla="*/ 494523 w 2565919"/>
              <a:gd name="connsiteY15" fmla="*/ 1175657 h 3191069"/>
              <a:gd name="connsiteX16" fmla="*/ 466531 w 2565919"/>
              <a:gd name="connsiteY16" fmla="*/ 1250302 h 3191069"/>
              <a:gd name="connsiteX17" fmla="*/ 466531 w 2565919"/>
              <a:gd name="connsiteY17" fmla="*/ 1250302 h 3191069"/>
              <a:gd name="connsiteX18" fmla="*/ 550506 w 2565919"/>
              <a:gd name="connsiteY18" fmla="*/ 1390261 h 3191069"/>
              <a:gd name="connsiteX19" fmla="*/ 662474 w 2565919"/>
              <a:gd name="connsiteY19" fmla="*/ 1427583 h 3191069"/>
              <a:gd name="connsiteX20" fmla="*/ 718457 w 2565919"/>
              <a:gd name="connsiteY20" fmla="*/ 1567543 h 3191069"/>
              <a:gd name="connsiteX21" fmla="*/ 737119 w 2565919"/>
              <a:gd name="connsiteY21" fmla="*/ 1679510 h 3191069"/>
              <a:gd name="connsiteX22" fmla="*/ 671804 w 2565919"/>
              <a:gd name="connsiteY22" fmla="*/ 1763486 h 3191069"/>
              <a:gd name="connsiteX23" fmla="*/ 634482 w 2565919"/>
              <a:gd name="connsiteY23" fmla="*/ 1828800 h 3191069"/>
              <a:gd name="connsiteX24" fmla="*/ 643813 w 2565919"/>
              <a:gd name="connsiteY24" fmla="*/ 1894114 h 3191069"/>
              <a:gd name="connsiteX25" fmla="*/ 737119 w 2565919"/>
              <a:gd name="connsiteY25" fmla="*/ 1931437 h 3191069"/>
              <a:gd name="connsiteX26" fmla="*/ 774441 w 2565919"/>
              <a:gd name="connsiteY26" fmla="*/ 2024743 h 3191069"/>
              <a:gd name="connsiteX27" fmla="*/ 839755 w 2565919"/>
              <a:gd name="connsiteY27" fmla="*/ 2136710 h 3191069"/>
              <a:gd name="connsiteX28" fmla="*/ 951723 w 2565919"/>
              <a:gd name="connsiteY28" fmla="*/ 2202024 h 3191069"/>
              <a:gd name="connsiteX29" fmla="*/ 1073021 w 2565919"/>
              <a:gd name="connsiteY29" fmla="*/ 2183363 h 3191069"/>
              <a:gd name="connsiteX30" fmla="*/ 1073021 w 2565919"/>
              <a:gd name="connsiteY30" fmla="*/ 2183363 h 3191069"/>
              <a:gd name="connsiteX31" fmla="*/ 1156996 w 2565919"/>
              <a:gd name="connsiteY31" fmla="*/ 2286000 h 3191069"/>
              <a:gd name="connsiteX32" fmla="*/ 1352939 w 2565919"/>
              <a:gd name="connsiteY32" fmla="*/ 2369975 h 3191069"/>
              <a:gd name="connsiteX33" fmla="*/ 1446245 w 2565919"/>
              <a:gd name="connsiteY33" fmla="*/ 2351314 h 3191069"/>
              <a:gd name="connsiteX34" fmla="*/ 1455576 w 2565919"/>
              <a:gd name="connsiteY34" fmla="*/ 2463281 h 3191069"/>
              <a:gd name="connsiteX35" fmla="*/ 1698172 w 2565919"/>
              <a:gd name="connsiteY35" fmla="*/ 2472612 h 3191069"/>
              <a:gd name="connsiteX36" fmla="*/ 1716833 w 2565919"/>
              <a:gd name="connsiteY36" fmla="*/ 2547257 h 3191069"/>
              <a:gd name="connsiteX37" fmla="*/ 1894115 w 2565919"/>
              <a:gd name="connsiteY37" fmla="*/ 2705877 h 3191069"/>
              <a:gd name="connsiteX38" fmla="*/ 1950098 w 2565919"/>
              <a:gd name="connsiteY38" fmla="*/ 2967135 h 3191069"/>
              <a:gd name="connsiteX39" fmla="*/ 2015413 w 2565919"/>
              <a:gd name="connsiteY39" fmla="*/ 2995126 h 3191069"/>
              <a:gd name="connsiteX40" fmla="*/ 2052735 w 2565919"/>
              <a:gd name="connsiteY40" fmla="*/ 3125755 h 3191069"/>
              <a:gd name="connsiteX41" fmla="*/ 2258008 w 2565919"/>
              <a:gd name="connsiteY41" fmla="*/ 3191069 h 3191069"/>
              <a:gd name="connsiteX42" fmla="*/ 2397968 w 2565919"/>
              <a:gd name="connsiteY42" fmla="*/ 3153747 h 3191069"/>
              <a:gd name="connsiteX43" fmla="*/ 2509935 w 2565919"/>
              <a:gd name="connsiteY43" fmla="*/ 3135086 h 3191069"/>
              <a:gd name="connsiteX44" fmla="*/ 2565919 w 2565919"/>
              <a:gd name="connsiteY44" fmla="*/ 3135086 h 3191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565919" h="3191069">
                <a:moveTo>
                  <a:pt x="363894" y="0"/>
                </a:moveTo>
                <a:lnTo>
                  <a:pt x="335902" y="102637"/>
                </a:lnTo>
                <a:lnTo>
                  <a:pt x="279919" y="177281"/>
                </a:lnTo>
                <a:lnTo>
                  <a:pt x="233266" y="242596"/>
                </a:lnTo>
                <a:lnTo>
                  <a:pt x="195943" y="317241"/>
                </a:lnTo>
                <a:lnTo>
                  <a:pt x="139959" y="335902"/>
                </a:lnTo>
                <a:lnTo>
                  <a:pt x="121298" y="447869"/>
                </a:lnTo>
                <a:lnTo>
                  <a:pt x="0" y="606490"/>
                </a:lnTo>
                <a:lnTo>
                  <a:pt x="27992" y="821094"/>
                </a:lnTo>
                <a:lnTo>
                  <a:pt x="0" y="877077"/>
                </a:lnTo>
                <a:lnTo>
                  <a:pt x="205274" y="886408"/>
                </a:lnTo>
                <a:lnTo>
                  <a:pt x="298580" y="886408"/>
                </a:lnTo>
                <a:lnTo>
                  <a:pt x="335902" y="942392"/>
                </a:lnTo>
                <a:lnTo>
                  <a:pt x="373225" y="1017037"/>
                </a:lnTo>
                <a:lnTo>
                  <a:pt x="541176" y="1063690"/>
                </a:lnTo>
                <a:lnTo>
                  <a:pt x="494523" y="1175657"/>
                </a:lnTo>
                <a:lnTo>
                  <a:pt x="466531" y="1250302"/>
                </a:lnTo>
                <a:lnTo>
                  <a:pt x="466531" y="1250302"/>
                </a:lnTo>
                <a:lnTo>
                  <a:pt x="550506" y="1390261"/>
                </a:lnTo>
                <a:lnTo>
                  <a:pt x="662474" y="1427583"/>
                </a:lnTo>
                <a:lnTo>
                  <a:pt x="718457" y="1567543"/>
                </a:lnTo>
                <a:lnTo>
                  <a:pt x="737119" y="1679510"/>
                </a:lnTo>
                <a:lnTo>
                  <a:pt x="671804" y="1763486"/>
                </a:lnTo>
                <a:lnTo>
                  <a:pt x="634482" y="1828800"/>
                </a:lnTo>
                <a:lnTo>
                  <a:pt x="643813" y="1894114"/>
                </a:lnTo>
                <a:lnTo>
                  <a:pt x="737119" y="1931437"/>
                </a:lnTo>
                <a:lnTo>
                  <a:pt x="774441" y="2024743"/>
                </a:lnTo>
                <a:lnTo>
                  <a:pt x="839755" y="2136710"/>
                </a:lnTo>
                <a:lnTo>
                  <a:pt x="951723" y="2202024"/>
                </a:lnTo>
                <a:lnTo>
                  <a:pt x="1073021" y="2183363"/>
                </a:lnTo>
                <a:lnTo>
                  <a:pt x="1073021" y="2183363"/>
                </a:lnTo>
                <a:lnTo>
                  <a:pt x="1156996" y="2286000"/>
                </a:lnTo>
                <a:lnTo>
                  <a:pt x="1352939" y="2369975"/>
                </a:lnTo>
                <a:lnTo>
                  <a:pt x="1446245" y="2351314"/>
                </a:lnTo>
                <a:lnTo>
                  <a:pt x="1455576" y="2463281"/>
                </a:lnTo>
                <a:lnTo>
                  <a:pt x="1698172" y="2472612"/>
                </a:lnTo>
                <a:lnTo>
                  <a:pt x="1716833" y="2547257"/>
                </a:lnTo>
                <a:lnTo>
                  <a:pt x="1894115" y="2705877"/>
                </a:lnTo>
                <a:lnTo>
                  <a:pt x="1950098" y="2967135"/>
                </a:lnTo>
                <a:lnTo>
                  <a:pt x="2015413" y="2995126"/>
                </a:lnTo>
                <a:lnTo>
                  <a:pt x="2052735" y="3125755"/>
                </a:lnTo>
                <a:lnTo>
                  <a:pt x="2258008" y="3191069"/>
                </a:lnTo>
                <a:lnTo>
                  <a:pt x="2397968" y="3153747"/>
                </a:lnTo>
                <a:lnTo>
                  <a:pt x="2509935" y="3135086"/>
                </a:lnTo>
                <a:lnTo>
                  <a:pt x="2565919" y="3135086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8328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theme/theme1.xml><?xml version="1.0" encoding="utf-8"?>
<a:theme xmlns:a="http://schemas.openxmlformats.org/drawingml/2006/main" name="Personalizar design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Personalizar design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7158201a-9c91-4077-8c8c-35afb0b2b6e2}" enabled="1" method="Privileged" siteId="{97ce2340-9c1d-45b1-a835-7ea811b6fe9a}" contentBits="2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77260</TotalTime>
  <Words>733</Words>
  <Application>Microsoft Office PowerPoint</Application>
  <PresentationFormat>Apresentação na tela (4:3)</PresentationFormat>
  <Paragraphs>117</Paragraphs>
  <Slides>12</Slides>
  <Notes>12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12</vt:i4>
      </vt:variant>
    </vt:vector>
  </HeadingPairs>
  <TitlesOfParts>
    <vt:vector size="18" baseType="lpstr">
      <vt:lpstr>Arial</vt:lpstr>
      <vt:lpstr>Arial Narrow</vt:lpstr>
      <vt:lpstr>Calibri</vt:lpstr>
      <vt:lpstr>Noto Sans Symbols</vt:lpstr>
      <vt:lpstr>Personalizar design</vt:lpstr>
      <vt:lpstr>1_Personalizar design</vt:lpstr>
      <vt:lpstr>Manobra 01/2022</vt:lpstr>
      <vt:lpstr>Manobra 02/2022</vt:lpstr>
      <vt:lpstr>Manobra 03/2022</vt:lpstr>
      <vt:lpstr>Manobra 04/2022</vt:lpstr>
      <vt:lpstr>Manobra 05/2022</vt:lpstr>
      <vt:lpstr>Manobra 06/2022</vt:lpstr>
      <vt:lpstr>Manobra 07/2022</vt:lpstr>
      <vt:lpstr>Manobra 08/2022</vt:lpstr>
      <vt:lpstr>Manobra 09/2022</vt:lpstr>
      <vt:lpstr>Manobra 10/2022</vt:lpstr>
      <vt:lpstr>Manobra 11/2022</vt:lpstr>
      <vt:lpstr>Manobra 12/2022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RECONFIGURAÇÃO DE ALIMENTADORES</dc:title>
  <dc:creator>EZEQUIEL CAMPOS PEREIRA</dc:creator>
  <cp:lastModifiedBy>Ezequiel Campos Pereira</cp:lastModifiedBy>
  <cp:revision>373</cp:revision>
  <dcterms:modified xsi:type="dcterms:W3CDTF">2023-12-18T18:34:36Z</dcterms:modified>
</cp:coreProperties>
</file>

<file path=docProps/thumbnail.jpeg>
</file>